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47"/>
  </p:notesMasterIdLst>
  <p:sldIdLst>
    <p:sldId id="266" r:id="rId15"/>
    <p:sldId id="258" r:id="rId16"/>
    <p:sldId id="259" r:id="rId17"/>
    <p:sldId id="260" r:id="rId18"/>
    <p:sldId id="261" r:id="rId19"/>
    <p:sldId id="264" r:id="rId20"/>
    <p:sldId id="265" r:id="rId21"/>
    <p:sldId id="256" r:id="rId22"/>
    <p:sldId id="267" r:id="rId23"/>
    <p:sldId id="268" r:id="rId24"/>
    <p:sldId id="269" r:id="rId25"/>
    <p:sldId id="292" r:id="rId26"/>
    <p:sldId id="271" r:id="rId27"/>
    <p:sldId id="291" r:id="rId28"/>
    <p:sldId id="272" r:id="rId29"/>
    <p:sldId id="273" r:id="rId30"/>
    <p:sldId id="274" r:id="rId31"/>
    <p:sldId id="275" r:id="rId32"/>
    <p:sldId id="276" r:id="rId33"/>
    <p:sldId id="277" r:id="rId34"/>
    <p:sldId id="278" r:id="rId35"/>
    <p:sldId id="289" r:id="rId36"/>
    <p:sldId id="280" r:id="rId37"/>
    <p:sldId id="281" r:id="rId38"/>
    <p:sldId id="283" r:id="rId39"/>
    <p:sldId id="284" r:id="rId40"/>
    <p:sldId id="285" r:id="rId41"/>
    <p:sldId id="286" r:id="rId42"/>
    <p:sldId id="262" r:id="rId43"/>
    <p:sldId id="288" r:id="rId44"/>
    <p:sldId id="287" r:id="rId45"/>
    <p:sldId id="290" r:id="rId46"/>
  </p:sldIdLst>
  <p:sldSz cx="24384000" cy="13716000"/>
  <p:notesSz cx="6858000" cy="9144000"/>
  <p:defaultTextStyle>
    <a:defPPr>
      <a:defRPr lang="en-US"/>
    </a:defPPr>
    <a:lvl1pPr algn="ctr" rtl="0" fontAlgn="base">
      <a:spcBef>
        <a:spcPct val="0"/>
      </a:spcBef>
      <a:spcAft>
        <a:spcPct val="0"/>
      </a:spcAft>
      <a:defRPr sz="5600" u="sng" kern="1200">
        <a:solidFill>
          <a:srgbClr val="FFFFFF"/>
        </a:solidFill>
        <a:latin typeface="Gill Sans" charset="0"/>
        <a:ea typeface="ヒラギノ角ゴ Pro W3" charset="0"/>
        <a:cs typeface="ヒラギノ角ゴ Pro W3" charset="0"/>
        <a:sym typeface="Gill Sans" charset="0"/>
      </a:defRPr>
    </a:lvl1pPr>
    <a:lvl2pPr marL="457200" algn="ctr" rtl="0" fontAlgn="base">
      <a:spcBef>
        <a:spcPct val="0"/>
      </a:spcBef>
      <a:spcAft>
        <a:spcPct val="0"/>
      </a:spcAft>
      <a:defRPr sz="5600" u="sng" kern="1200">
        <a:solidFill>
          <a:srgbClr val="FFFFFF"/>
        </a:solidFill>
        <a:latin typeface="Gill Sans" charset="0"/>
        <a:ea typeface="ヒラギノ角ゴ Pro W3" charset="0"/>
        <a:cs typeface="ヒラギノ角ゴ Pro W3" charset="0"/>
        <a:sym typeface="Gill Sans" charset="0"/>
      </a:defRPr>
    </a:lvl2pPr>
    <a:lvl3pPr marL="914400" algn="ctr" rtl="0" fontAlgn="base">
      <a:spcBef>
        <a:spcPct val="0"/>
      </a:spcBef>
      <a:spcAft>
        <a:spcPct val="0"/>
      </a:spcAft>
      <a:defRPr sz="5600" u="sng" kern="1200">
        <a:solidFill>
          <a:srgbClr val="FFFFFF"/>
        </a:solidFill>
        <a:latin typeface="Gill Sans" charset="0"/>
        <a:ea typeface="ヒラギノ角ゴ Pro W3" charset="0"/>
        <a:cs typeface="ヒラギノ角ゴ Pro W3" charset="0"/>
        <a:sym typeface="Gill Sans" charset="0"/>
      </a:defRPr>
    </a:lvl3pPr>
    <a:lvl4pPr marL="1371600" algn="ctr" rtl="0" fontAlgn="base">
      <a:spcBef>
        <a:spcPct val="0"/>
      </a:spcBef>
      <a:spcAft>
        <a:spcPct val="0"/>
      </a:spcAft>
      <a:defRPr sz="5600" u="sng" kern="1200">
        <a:solidFill>
          <a:srgbClr val="FFFFFF"/>
        </a:solidFill>
        <a:latin typeface="Gill Sans" charset="0"/>
        <a:ea typeface="ヒラギノ角ゴ Pro W3" charset="0"/>
        <a:cs typeface="ヒラギノ角ゴ Pro W3" charset="0"/>
        <a:sym typeface="Gill Sans" charset="0"/>
      </a:defRPr>
    </a:lvl4pPr>
    <a:lvl5pPr marL="1828800" algn="ctr" rtl="0" fontAlgn="base">
      <a:spcBef>
        <a:spcPct val="0"/>
      </a:spcBef>
      <a:spcAft>
        <a:spcPct val="0"/>
      </a:spcAft>
      <a:defRPr sz="5600" u="sng" kern="1200">
        <a:solidFill>
          <a:srgbClr val="FFFFFF"/>
        </a:solidFill>
        <a:latin typeface="Gill Sans" charset="0"/>
        <a:ea typeface="ヒラギノ角ゴ Pro W3" charset="0"/>
        <a:cs typeface="ヒラギノ角ゴ Pro W3" charset="0"/>
        <a:sym typeface="Gill Sans" charset="0"/>
      </a:defRPr>
    </a:lvl5pPr>
    <a:lvl6pPr marL="2286000" algn="l" defTabSz="457200" rtl="0" eaLnBrk="1" latinLnBrk="0" hangingPunct="1">
      <a:defRPr sz="5600" u="sng" kern="1200">
        <a:solidFill>
          <a:srgbClr val="FFFFFF"/>
        </a:solidFill>
        <a:latin typeface="Gill Sans" charset="0"/>
        <a:ea typeface="ヒラギノ角ゴ Pro W3" charset="0"/>
        <a:cs typeface="ヒラギノ角ゴ Pro W3" charset="0"/>
        <a:sym typeface="Gill Sans" charset="0"/>
      </a:defRPr>
    </a:lvl6pPr>
    <a:lvl7pPr marL="2743200" algn="l" defTabSz="457200" rtl="0" eaLnBrk="1" latinLnBrk="0" hangingPunct="1">
      <a:defRPr sz="5600" u="sng" kern="1200">
        <a:solidFill>
          <a:srgbClr val="FFFFFF"/>
        </a:solidFill>
        <a:latin typeface="Gill Sans" charset="0"/>
        <a:ea typeface="ヒラギノ角ゴ Pro W3" charset="0"/>
        <a:cs typeface="ヒラギノ角ゴ Pro W3" charset="0"/>
        <a:sym typeface="Gill Sans" charset="0"/>
      </a:defRPr>
    </a:lvl7pPr>
    <a:lvl8pPr marL="3200400" algn="l" defTabSz="457200" rtl="0" eaLnBrk="1" latinLnBrk="0" hangingPunct="1">
      <a:defRPr sz="5600" u="sng" kern="1200">
        <a:solidFill>
          <a:srgbClr val="FFFFFF"/>
        </a:solidFill>
        <a:latin typeface="Gill Sans" charset="0"/>
        <a:ea typeface="ヒラギノ角ゴ Pro W3" charset="0"/>
        <a:cs typeface="ヒラギノ角ゴ Pro W3" charset="0"/>
        <a:sym typeface="Gill Sans" charset="0"/>
      </a:defRPr>
    </a:lvl8pPr>
    <a:lvl9pPr marL="3657600" algn="l" defTabSz="457200" rtl="0" eaLnBrk="1" latinLnBrk="0" hangingPunct="1">
      <a:defRPr sz="5600" u="sng" kern="1200">
        <a:solidFill>
          <a:srgbClr val="FFFFFF"/>
        </a:solidFill>
        <a:latin typeface="Gill Sans" charset="0"/>
        <a:ea typeface="ヒラギノ角ゴ Pro W3" charset="0"/>
        <a:cs typeface="ヒラギノ角ゴ Pro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0" d="100"/>
          <a:sy n="40" d="100"/>
        </p:scale>
        <p:origin x="-864" y="-112"/>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32.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jpe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u="none" smtClean="0"/>
            </a:lvl1pPr>
          </a:lstStyle>
          <a:p>
            <a:pPr>
              <a:defRPr/>
            </a:pPr>
            <a:endParaRPr lang="en-US"/>
          </a:p>
        </p:txBody>
      </p:sp>
      <p:sp>
        <p:nvSpPr>
          <p:cNvPr id="62467" name="Rectangle 3"/>
          <p:cNvSpPr>
            <a:spLocks noGrp="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u="none" smtClean="0"/>
            </a:lvl1pPr>
          </a:lstStyle>
          <a:p>
            <a:pPr>
              <a:defRPr/>
            </a:pPr>
            <a:endParaRPr lang="en-US"/>
          </a:p>
        </p:txBody>
      </p:sp>
      <p:sp>
        <p:nvSpPr>
          <p:cNvPr id="624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2469" name="Rectangle 5"/>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2470" name="Rectangle 6"/>
          <p:cNvSpPr>
            <a:spLocks noGrp="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u="none" smtClean="0"/>
            </a:lvl1pPr>
          </a:lstStyle>
          <a:p>
            <a:pPr>
              <a:defRPr/>
            </a:pPr>
            <a:endParaRPr lang="en-US"/>
          </a:p>
        </p:txBody>
      </p:sp>
      <p:sp>
        <p:nvSpPr>
          <p:cNvPr id="62471" name="Rectangle 7"/>
          <p:cNvSpPr>
            <a:spLocks noGrp="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blipFill dpi="0" rotWithShape="0">
                  <a:blip r:embed="rId2"/>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u="none" smtClean="0"/>
            </a:lvl1pPr>
          </a:lstStyle>
          <a:p>
            <a:pPr>
              <a:defRPr/>
            </a:pPr>
            <a:fld id="{9E885DD2-2D44-F946-92DF-0501256F98E3}" type="slidenum">
              <a:rPr lang="en-US"/>
              <a:pPr>
                <a:defRPr/>
              </a:pPr>
              <a:t>‹#›</a:t>
            </a:fld>
            <a:endParaRPr lang="en-US"/>
          </a:p>
        </p:txBody>
      </p:sp>
    </p:spTree>
    <p:extLst>
      <p:ext uri="{BB962C8B-B14F-4D97-AF65-F5344CB8AC3E}">
        <p14:creationId xmlns:p14="http://schemas.microsoft.com/office/powerpoint/2010/main" val="27467436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E6B9E83-76F7-8A40-AF35-1FD5E1EC15C4}" type="slidenum">
              <a:rPr lang="en-US"/>
              <a:pPr>
                <a:defRPr/>
              </a:pPr>
              <a:t>1</a:t>
            </a:fld>
            <a:endParaRPr lang="en-US"/>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p:cNvSpPr>
          <p:nvPr>
            <p:ph type="body" idx="1"/>
          </p:nvPr>
        </p:nvSpPr>
        <p:spPr/>
        <p:txBody>
          <a:bodyPr/>
          <a:lstStyle/>
          <a:p>
            <a:pPr eaLnBrk="1" hangingPunct="1">
              <a:defRPr/>
            </a:pPr>
            <a:r>
              <a:rPr lang="en-US" dirty="0" smtClean="0">
                <a:solidFill>
                  <a:srgbClr val="000000"/>
                </a:solidFill>
                <a:latin typeface="Georgia" charset="0"/>
                <a:cs typeface="+mn-cs"/>
              </a:rPr>
              <a:t>I would like to start off by asking a question. What do the Wright Brothers, Rev. Martin Luther King, and Apple computer  have in common? </a:t>
            </a:r>
          </a:p>
          <a:p>
            <a:pPr eaLnBrk="1" hangingPunct="1">
              <a:defRPr/>
            </a:pPr>
            <a:r>
              <a:rPr lang="en-US" dirty="0" smtClean="0">
                <a:cs typeface="+mn-cs"/>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1871673F-3628-884D-AE8D-84299A187876}" type="slidenum">
              <a:rPr lang="en-US"/>
              <a:pPr>
                <a:defRPr/>
              </a:pPr>
              <a:t>10</a:t>
            </a:fld>
            <a:endParaRPr lang="en-US"/>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p:cNvSpPr>
          <p:nvPr>
            <p:ph type="body" idx="1"/>
          </p:nvPr>
        </p:nvSpPr>
        <p:spPr/>
        <p:txBody>
          <a:bodyPr/>
          <a:lstStyle/>
          <a:p>
            <a:pPr eaLnBrk="1" hangingPunct="1">
              <a:defRPr/>
            </a:pPr>
            <a:r>
              <a:rPr lang="en-US" dirty="0" smtClean="0">
                <a:solidFill>
                  <a:srgbClr val="000000"/>
                </a:solidFill>
                <a:latin typeface="Georgia" charset="0"/>
                <a:cs typeface="+mn-cs"/>
              </a:rPr>
              <a:t>But here is how Apple actually communicates. Everything we do.. we believe in challenging the status quo. We believe in thinking differently. The way we challenge the status quo is by making our products beautifully designed, easy to use and user friendly. We just happen to make great computers. </a:t>
            </a:r>
            <a:r>
              <a:rPr lang="en-US" dirty="0" err="1" smtClean="0">
                <a:solidFill>
                  <a:srgbClr val="000000"/>
                </a:solidFill>
                <a:latin typeface="Georgia" charset="0"/>
                <a:cs typeface="+mn-cs"/>
              </a:rPr>
              <a:t>Wanna</a:t>
            </a:r>
            <a:r>
              <a:rPr lang="en-US" dirty="0" smtClean="0">
                <a:solidFill>
                  <a:srgbClr val="000000"/>
                </a:solidFill>
                <a:latin typeface="Georgia" charset="0"/>
                <a:cs typeface="+mn-cs"/>
              </a:rPr>
              <a:t> buy one ? Totally different, right. People don</a:t>
            </a:r>
            <a:r>
              <a:rPr lang="ja-JP" altLang="en-US" dirty="0" smtClean="0">
                <a:solidFill>
                  <a:srgbClr val="000000"/>
                </a:solidFill>
                <a:latin typeface="Arial"/>
                <a:cs typeface="+mn-cs"/>
              </a:rPr>
              <a:t>’</a:t>
            </a:r>
            <a:r>
              <a:rPr lang="en-US" dirty="0" smtClean="0">
                <a:solidFill>
                  <a:srgbClr val="000000"/>
                </a:solidFill>
                <a:latin typeface="Georgia" charset="0"/>
                <a:cs typeface="+mn-cs"/>
              </a:rPr>
              <a:t>t buy and believe and follow the </a:t>
            </a:r>
            <a:r>
              <a:rPr lang="en-US" dirty="0" smtClean="0">
                <a:solidFill>
                  <a:srgbClr val="000000"/>
                </a:solidFill>
                <a:latin typeface="Georgia" charset="0"/>
                <a:ea typeface="ヒラギノ角ゴ ProN W3" charset="0"/>
                <a:cs typeface="ヒラギノ角ゴ ProN W3" charset="0"/>
              </a:rPr>
              <a:t>W</a:t>
            </a:r>
            <a:r>
              <a:rPr lang="en-US" dirty="0" smtClean="0">
                <a:solidFill>
                  <a:srgbClr val="000000"/>
                </a:solidFill>
                <a:latin typeface="Georgia" charset="0"/>
                <a:cs typeface="+mn-cs"/>
              </a:rPr>
              <a:t>hat.</a:t>
            </a:r>
            <a:r>
              <a:rPr lang="en-US" dirty="0" smtClean="0">
                <a:solidFill>
                  <a:srgbClr val="000000"/>
                </a:solidFill>
                <a:latin typeface="Lucida Grande" charset="0"/>
                <a:cs typeface="+mn-cs"/>
              </a:rPr>
              <a:t>�</a:t>
            </a:r>
            <a:r>
              <a:rPr lang="en-US" dirty="0" smtClean="0">
                <a:solidFill>
                  <a:srgbClr val="000000"/>
                </a:solidFill>
                <a:latin typeface="Georgia" charset="0"/>
                <a:cs typeface="+mn-cs"/>
              </a:rPr>
              <a:t> People buy and believe and follow the </a:t>
            </a:r>
            <a:r>
              <a:rPr lang="en-US" dirty="0" smtClean="0">
                <a:solidFill>
                  <a:srgbClr val="000000"/>
                </a:solidFill>
                <a:latin typeface="Georgia" charset="0"/>
                <a:ea typeface="ヒラギノ角ゴ ProN W3" charset="0"/>
                <a:cs typeface="ヒラギノ角ゴ ProN W3" charset="0"/>
              </a:rPr>
              <a:t>W</a:t>
            </a:r>
            <a:r>
              <a:rPr lang="en-US" dirty="0" smtClean="0">
                <a:solidFill>
                  <a:srgbClr val="000000"/>
                </a:solidFill>
                <a:latin typeface="Georgia" charset="0"/>
                <a:cs typeface="+mn-cs"/>
              </a:rPr>
              <a:t>hy.</a:t>
            </a:r>
            <a:r>
              <a:rPr lang="en-US" dirty="0" smtClean="0">
                <a:solidFill>
                  <a:srgbClr val="000000"/>
                </a:solidFill>
                <a:latin typeface="Lucida Grande" charset="0"/>
                <a:cs typeface="+mn-cs"/>
              </a:rPr>
              <a:t>�</a:t>
            </a:r>
            <a:r>
              <a:rPr lang="en-US" dirty="0" smtClean="0">
                <a:solidFill>
                  <a:srgbClr val="000000"/>
                </a:solidFill>
                <a:latin typeface="Georgia" charset="0"/>
                <a:cs typeface="+mn-cs"/>
              </a:rPr>
              <a:t> In other words, people will buy and believe and follow your story, your passion.  </a:t>
            </a:r>
          </a:p>
          <a:p>
            <a:pPr eaLnBrk="1" hangingPunct="1">
              <a:defRPr/>
            </a:pPr>
            <a:endParaRPr lang="en-US" dirty="0"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4C2289D0-40F8-DD49-8692-039B494263AA}" type="slidenum">
              <a:rPr lang="en-US"/>
              <a:pPr>
                <a:defRPr/>
              </a:pPr>
              <a:t>11</a:t>
            </a:fld>
            <a:endParaRPr lang="en-US"/>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In the summer of 1963 250,000 people showed up on the mall in Washington DC to hear Rev king speak. There were no invitations sent out. There was no website to check the date. Most of us here are old enough to remember a pre-web world.</a:t>
            </a:r>
          </a:p>
          <a:p>
            <a:pPr eaLnBrk="1" hangingPunct="1">
              <a:defRPr/>
            </a:pPr>
            <a:r>
              <a:rPr lang="en-US" smtClean="0">
                <a:solidFill>
                  <a:srgbClr val="000000"/>
                </a:solidFill>
                <a:latin typeface="Georgia" charset="0"/>
                <a:cs typeface="+mn-cs"/>
              </a:rPr>
              <a:t>Rev King wasn</a:t>
            </a:r>
            <a:r>
              <a:rPr lang="ja-JP" altLang="en-US" smtClean="0">
                <a:solidFill>
                  <a:srgbClr val="000000"/>
                </a:solidFill>
                <a:latin typeface="Arial"/>
                <a:cs typeface="+mn-cs"/>
              </a:rPr>
              <a:t>’</a:t>
            </a:r>
            <a:r>
              <a:rPr lang="en-US" smtClean="0">
                <a:solidFill>
                  <a:srgbClr val="000000"/>
                </a:solidFill>
                <a:latin typeface="Georgia" charset="0"/>
                <a:cs typeface="+mn-cs"/>
              </a:rPr>
              <a:t>t the only man in America who was a great orator or who suffered in a pre-civil rights America. In fact some of his ideas weren</a:t>
            </a:r>
            <a:r>
              <a:rPr lang="ja-JP" altLang="en-US" smtClean="0">
                <a:solidFill>
                  <a:srgbClr val="000000"/>
                </a:solidFill>
                <a:latin typeface="Arial"/>
                <a:cs typeface="+mn-cs"/>
              </a:rPr>
              <a:t>’</a:t>
            </a:r>
            <a:r>
              <a:rPr lang="en-US" smtClean="0">
                <a:solidFill>
                  <a:srgbClr val="000000"/>
                </a:solidFill>
                <a:latin typeface="Georgia" charset="0"/>
                <a:cs typeface="+mn-cs"/>
              </a:rPr>
              <a:t>t all that great. But he had a gift. He didn</a:t>
            </a:r>
            <a:r>
              <a:rPr lang="ja-JP" altLang="en-US" smtClean="0">
                <a:solidFill>
                  <a:srgbClr val="000000"/>
                </a:solidFill>
                <a:latin typeface="Arial"/>
                <a:cs typeface="+mn-cs"/>
              </a:rPr>
              <a:t>’</a:t>
            </a:r>
            <a:r>
              <a:rPr lang="en-US" smtClean="0">
                <a:solidFill>
                  <a:srgbClr val="000000"/>
                </a:solidFill>
                <a:latin typeface="Georgia" charset="0"/>
                <a:cs typeface="+mn-cs"/>
              </a:rPr>
              <a:t>t tell people what needed to be changed in America he told people what he believed. He told them a story. I believe. I believe.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A8FEF19-744B-D345-A90C-B2E51C969A6F}" type="slidenum">
              <a:rPr lang="en-US"/>
              <a:pPr>
                <a:defRPr/>
              </a:pPr>
              <a:t>12</a:t>
            </a:fld>
            <a:endParaRPr lang="en-US"/>
          </a:p>
        </p:txBody>
      </p:sp>
      <p:sp>
        <p:nvSpPr>
          <p:cNvPr id="7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I believe he told us. And people who believed what Rev King believed took his cause and made it their own. Then they told other people, and low and behold 250,000 people showed up on the right day at the right time to hear him speak. How many people showed up for him. None. They showed up for themselves. Why because its what they believed about America.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80ACEBC1-03FA-2F4B-8BC8-4626336D7345}" type="slidenum">
              <a:rPr lang="en-US"/>
              <a:pPr>
                <a:defRPr/>
              </a:pPr>
              <a:t>13</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803" name="Rectangle 3"/>
          <p:cNvSpPr>
            <a:spLocks noGrp="1"/>
          </p:cNvSpPr>
          <p:nvPr>
            <p:ph type="body" idx="1"/>
          </p:nvPr>
        </p:nvSpPr>
        <p:spPr/>
        <p:txBody>
          <a:bodyPr/>
          <a:lstStyle/>
          <a:p>
            <a:pPr eaLnBrk="1" hangingPunct="1">
              <a:defRPr/>
            </a:pPr>
            <a:r>
              <a:rPr lang="en-US" dirty="0" smtClean="0">
                <a:solidFill>
                  <a:srgbClr val="000000"/>
                </a:solidFill>
                <a:latin typeface="Georgia" charset="0"/>
                <a:cs typeface="+mn-cs"/>
              </a:rPr>
              <a:t>It</a:t>
            </a:r>
            <a:r>
              <a:rPr lang="ja-JP" altLang="en-US" dirty="0" smtClean="0">
                <a:solidFill>
                  <a:srgbClr val="000000"/>
                </a:solidFill>
                <a:latin typeface="Arial"/>
                <a:cs typeface="+mn-cs"/>
              </a:rPr>
              <a:t>’</a:t>
            </a:r>
            <a:r>
              <a:rPr lang="en-US" dirty="0" smtClean="0">
                <a:solidFill>
                  <a:srgbClr val="000000"/>
                </a:solidFill>
                <a:latin typeface="Georgia" charset="0"/>
                <a:cs typeface="+mn-cs"/>
              </a:rPr>
              <a:t>s the narrative they wanted to hear which got them to travel in a bus for 8 hours to stand in the hot sun. He gave the </a:t>
            </a:r>
            <a:r>
              <a:rPr lang="en-US" dirty="0" smtClean="0">
                <a:solidFill>
                  <a:srgbClr val="000000"/>
                </a:solidFill>
                <a:latin typeface="Georgia" charset="0"/>
                <a:ea typeface="ヒラギノ角ゴ ProN W3" charset="0"/>
                <a:cs typeface="ヒラギノ角ゴ ProN W3" charset="0"/>
              </a:rPr>
              <a:t>I</a:t>
            </a:r>
            <a:r>
              <a:rPr lang="en-US" dirty="0" smtClean="0">
                <a:solidFill>
                  <a:srgbClr val="000000"/>
                </a:solidFill>
                <a:latin typeface="Georgia" charset="0"/>
                <a:cs typeface="+mn-cs"/>
              </a:rPr>
              <a:t> have Dream</a:t>
            </a:r>
            <a:r>
              <a:rPr lang="en-US" dirty="0" smtClean="0">
                <a:solidFill>
                  <a:srgbClr val="000000"/>
                </a:solidFill>
                <a:latin typeface="Lucida Grande" charset="0"/>
                <a:cs typeface="+mn-cs"/>
              </a:rPr>
              <a:t>�</a:t>
            </a:r>
            <a:r>
              <a:rPr lang="en-US" dirty="0" smtClean="0">
                <a:solidFill>
                  <a:srgbClr val="000000"/>
                </a:solidFill>
                <a:latin typeface="Georgia" charset="0"/>
                <a:cs typeface="+mn-cs"/>
              </a:rPr>
              <a:t> speech not the </a:t>
            </a:r>
            <a:r>
              <a:rPr lang="en-US" dirty="0" smtClean="0">
                <a:solidFill>
                  <a:srgbClr val="000000"/>
                </a:solidFill>
                <a:latin typeface="Georgia" charset="0"/>
                <a:ea typeface="ヒラギノ角ゴ ProN W3" charset="0"/>
                <a:cs typeface="ヒラギノ角ゴ ProN W3" charset="0"/>
              </a:rPr>
              <a:t>的</a:t>
            </a:r>
            <a:r>
              <a:rPr lang="en-US" dirty="0" smtClean="0">
                <a:solidFill>
                  <a:srgbClr val="000000"/>
                </a:solidFill>
                <a:latin typeface="Georgia" charset="0"/>
                <a:cs typeface="+mn-cs"/>
              </a:rPr>
              <a:t> have a plan</a:t>
            </a:r>
            <a:r>
              <a:rPr lang="en-US" dirty="0" smtClean="0">
                <a:solidFill>
                  <a:srgbClr val="000000"/>
                </a:solidFill>
                <a:latin typeface="Lucida Grande" charset="0"/>
                <a:cs typeface="+mn-cs"/>
              </a:rPr>
              <a:t>�</a:t>
            </a:r>
            <a:r>
              <a:rPr lang="en-US" dirty="0" smtClean="0">
                <a:solidFill>
                  <a:srgbClr val="000000"/>
                </a:solidFill>
                <a:latin typeface="Georgia" charset="0"/>
                <a:cs typeface="+mn-cs"/>
              </a:rPr>
              <a:t> speech. It</a:t>
            </a:r>
            <a:r>
              <a:rPr lang="ja-JP" altLang="en-US" dirty="0" smtClean="0">
                <a:solidFill>
                  <a:srgbClr val="000000"/>
                </a:solidFill>
                <a:latin typeface="Arial"/>
                <a:cs typeface="+mn-cs"/>
              </a:rPr>
              <a:t>’</a:t>
            </a:r>
            <a:r>
              <a:rPr lang="en-US" dirty="0" smtClean="0">
                <a:solidFill>
                  <a:srgbClr val="000000"/>
                </a:solidFill>
                <a:latin typeface="Georgia" charset="0"/>
                <a:cs typeface="+mn-cs"/>
              </a:rPr>
              <a:t>s those people who start with </a:t>
            </a:r>
            <a:r>
              <a:rPr lang="en-US" dirty="0" smtClean="0">
                <a:solidFill>
                  <a:srgbClr val="000000"/>
                </a:solidFill>
                <a:latin typeface="Georgia" charset="0"/>
                <a:ea typeface="ヒラギノ角ゴ ProN W3" charset="0"/>
                <a:cs typeface="ヒラギノ角ゴ ProN W3" charset="0"/>
              </a:rPr>
              <a:t>“why”</a:t>
            </a:r>
            <a:r>
              <a:rPr lang="en-US" dirty="0" smtClean="0">
                <a:solidFill>
                  <a:srgbClr val="000000"/>
                </a:solidFill>
                <a:latin typeface="Georgia" charset="0"/>
                <a:cs typeface="+mn-cs"/>
              </a:rPr>
              <a:t> that have the ability to inspire those around them.  </a:t>
            </a:r>
          </a:p>
          <a:p>
            <a:pPr eaLnBrk="1" hangingPunct="1">
              <a:defRPr/>
            </a:pPr>
            <a:endParaRPr lang="en-US" dirty="0"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71D2A698-0541-A74A-8582-84078CF3B2F0}" type="slidenum">
              <a:rPr lang="en-US"/>
              <a:pPr>
                <a:defRPr/>
              </a:pPr>
              <a:t>14</a:t>
            </a:fld>
            <a:endParaRPr lang="en-US"/>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3"/>
          <p:cNvSpPr>
            <a:spLocks noGrp="1"/>
          </p:cNvSpPr>
          <p:nvPr>
            <p:ph type="body" idx="1"/>
          </p:nvPr>
        </p:nvSpPr>
        <p:spPr/>
        <p:txBody>
          <a:bodyPr/>
          <a:lstStyle/>
          <a:p>
            <a:pPr eaLnBrk="1" hangingPunct="1">
              <a:defRPr/>
            </a:pPr>
            <a:r>
              <a:rPr lang="en-US" dirty="0" smtClean="0">
                <a:solidFill>
                  <a:srgbClr val="000000"/>
                </a:solidFill>
                <a:latin typeface="Georgia" charset="0"/>
                <a:cs typeface="+mn-cs"/>
              </a:rPr>
              <a:t>Rev King in </a:t>
            </a:r>
            <a:r>
              <a:rPr lang="en-US" dirty="0" smtClean="0">
                <a:solidFill>
                  <a:srgbClr val="000000"/>
                </a:solidFill>
                <a:latin typeface="Georgia" charset="0"/>
                <a:cs typeface="+mn-cs"/>
              </a:rPr>
              <a:t>Montgomery – (Press Play for video)</a:t>
            </a:r>
            <a:endParaRPr lang="en-US" dirty="0" smtClean="0">
              <a:solidFill>
                <a:srgbClr val="000000"/>
              </a:solidFill>
              <a:latin typeface="Georgia"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101ACC3D-6BF9-E746-B5CA-96F0C512AF80}" type="slidenum">
              <a:rPr lang="en-US"/>
              <a:pPr>
                <a:defRPr/>
              </a:pPr>
              <a:t>15</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8851"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Samuel Pierpont Langley had the United States war department with all their funds and resources behind him. He had the scientists and faculty of Harvard University and the Smithsonian. But his only motivation was money. He knew the </a:t>
            </a:r>
            <a:r>
              <a:rPr lang="en-US" smtClean="0">
                <a:solidFill>
                  <a:srgbClr val="000000"/>
                </a:solidFill>
                <a:latin typeface="Georgia" charset="0"/>
                <a:ea typeface="ヒラギノ角ゴ ProN W3" charset="0"/>
                <a:cs typeface="ヒラギノ角ゴ ProN W3" charset="0"/>
              </a:rPr>
              <a:t>W</a:t>
            </a:r>
            <a:r>
              <a:rPr lang="en-US" smtClean="0">
                <a:solidFill>
                  <a:srgbClr val="000000"/>
                </a:solidFill>
                <a:latin typeface="Georgia" charset="0"/>
                <a:cs typeface="+mn-cs"/>
              </a:rPr>
              <a:t>hat and the </a:t>
            </a:r>
            <a:r>
              <a:rPr lang="en-US" smtClean="0">
                <a:solidFill>
                  <a:srgbClr val="000000"/>
                </a:solidFill>
                <a:latin typeface="Georgia" charset="0"/>
                <a:ea typeface="ヒラギノ角ゴ ProN W3" charset="0"/>
                <a:cs typeface="ヒラギノ角ゴ ProN W3" charset="0"/>
              </a:rPr>
              <a:t>h</a:t>
            </a:r>
            <a:r>
              <a:rPr lang="en-US" smtClean="0">
                <a:solidFill>
                  <a:srgbClr val="000000"/>
                </a:solidFill>
                <a:latin typeface="Georgia" charset="0"/>
                <a:cs typeface="+mn-cs"/>
              </a:rPr>
              <a:t>ow but had no clue as to the </a:t>
            </a:r>
            <a:r>
              <a:rPr lang="en-US" smtClean="0">
                <a:solidFill>
                  <a:srgbClr val="000000"/>
                </a:solidFill>
                <a:latin typeface="Georgia" charset="0"/>
                <a:ea typeface="ヒラギノ角ゴ ProN W3" charset="0"/>
                <a:cs typeface="ヒラギノ角ゴ ProN W3" charset="0"/>
              </a:rPr>
              <a:t>w</a:t>
            </a:r>
            <a:r>
              <a:rPr lang="en-US" smtClean="0">
                <a:solidFill>
                  <a:srgbClr val="000000"/>
                </a:solidFill>
                <a:latin typeface="Georgia" charset="0"/>
                <a:cs typeface="+mn-cs"/>
              </a:rPr>
              <a:t>hy.</a:t>
            </a:r>
          </a:p>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176147BA-49F8-3B4D-9032-D4561E64A3A4}" type="slidenum">
              <a:rPr lang="en-US"/>
              <a:pPr>
                <a:defRPr/>
              </a:pPr>
              <a:t>16</a:t>
            </a:fld>
            <a:endParaRPr lang="en-US"/>
          </a:p>
        </p:txBody>
      </p:sp>
      <p:sp>
        <p:nvSpPr>
          <p:cNvPr id="7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5"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In a small town in Dayton Ohio, two brothers with whatever money their bicycle shop could provide. Two brothers who literally came out of nowhere invented man powered flight.</a:t>
            </a:r>
          </a:p>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52CB2E2B-536D-334F-8537-9E20C028AB48}" type="slidenum">
              <a:rPr lang="en-US"/>
              <a:pPr>
                <a:defRPr/>
              </a:pPr>
              <a:t>17</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0899"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This is one of the bicycles they used to test wing designs on. A moving wind tunnel. What a crazy idea and yet it worked.</a:t>
            </a:r>
          </a:p>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2C18F711-DA4A-924B-87FC-D0A04B637590}" type="slidenum">
              <a:rPr lang="en-US"/>
              <a:pPr>
                <a:defRPr/>
              </a:pPr>
              <a:t>18</a:t>
            </a:fld>
            <a:endParaRPr lang="en-US"/>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23"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And to top it all off not one person in the Wright Brothers team had a college education. </a:t>
            </a:r>
          </a:p>
          <a:p>
            <a:pPr eaLnBrk="1" hangingPunct="1">
              <a:defRPr/>
            </a:pPr>
            <a:r>
              <a:rPr lang="en-US" smtClean="0">
                <a:solidFill>
                  <a:srgbClr val="000000"/>
                </a:solidFill>
                <a:latin typeface="Georgia" charset="0"/>
                <a:cs typeface="+mn-cs"/>
              </a:rPr>
              <a:t>The Wright Brothers Team was driven by a cause, by a belief, by the inspired story that the Wright Brothers told.  </a:t>
            </a:r>
          </a:p>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0AD53499-EC74-7645-AF89-E9E874D6D1BE}" type="slidenum">
              <a:rPr lang="en-US"/>
              <a:pPr>
                <a:defRPr/>
              </a:pPr>
              <a:t>19</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947" name="Rectangle 3"/>
          <p:cNvSpPr>
            <a:spLocks noGrp="1"/>
          </p:cNvSpPr>
          <p:nvPr>
            <p:ph type="body" idx="1"/>
          </p:nvPr>
        </p:nvSpPr>
        <p:spPr/>
        <p:txBody>
          <a:bodyPr/>
          <a:lstStyle/>
          <a:p>
            <a:pPr eaLnBrk="1" hangingPunct="1">
              <a:defRPr/>
            </a:pPr>
            <a:r>
              <a:rPr lang="en-US" smtClean="0">
                <a:latin typeface="Georgia" charset="0"/>
                <a:cs typeface="+mn-cs"/>
              </a:rPr>
              <a:t>Storytelling is one of the oldest, if not </a:t>
            </a:r>
            <a:r>
              <a:rPr lang="en-US" i="1" smtClean="0">
                <a:latin typeface="Georgia" charset="0"/>
                <a:cs typeface="+mn-cs"/>
              </a:rPr>
              <a:t>the</a:t>
            </a:r>
            <a:r>
              <a:rPr lang="en-US" smtClean="0">
                <a:latin typeface="Georgia" charset="0"/>
                <a:cs typeface="+mn-cs"/>
              </a:rPr>
              <a:t> oldest method of communicating ideas and images. </a:t>
            </a:r>
          </a:p>
          <a:p>
            <a:pPr eaLnBrk="1" hangingPunct="1">
              <a:defRPr/>
            </a:pPr>
            <a:endParaRPr lang="en-US" smtClean="0">
              <a:latin typeface="Georgia" charset="0"/>
              <a:cs typeface="+mn-cs"/>
            </a:endParaRPr>
          </a:p>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9893AC37-56EC-6F42-80F4-CD86AAB4CEA0}" type="slidenum">
              <a:rPr lang="en-US"/>
              <a:pPr>
                <a:defRPr/>
              </a:pPr>
              <a:t>2</a:t>
            </a:fld>
            <a:endParaRPr lang="en-US"/>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How do you explain when others are able to achieve things that defy all assumptions. </a:t>
            </a:r>
          </a:p>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958BF9BE-DE1E-0C48-8AE1-387CE2F8774D}" type="slidenum">
              <a:rPr lang="en-US"/>
              <a:pPr>
                <a:defRPr/>
              </a:pPr>
              <a:t>20</a:t>
            </a:fld>
            <a:endParaRPr lang="en-US"/>
          </a:p>
        </p:txBody>
      </p:sp>
      <p:sp>
        <p:nvSpPr>
          <p:cNvPr id="8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3971" name="Rectangle 3"/>
          <p:cNvSpPr>
            <a:spLocks noGrp="1"/>
          </p:cNvSpPr>
          <p:nvPr>
            <p:ph type="body" idx="1"/>
          </p:nvPr>
        </p:nvSpPr>
        <p:spPr/>
        <p:txBody>
          <a:bodyPr/>
          <a:lstStyle/>
          <a:p>
            <a:pPr eaLnBrk="1" hangingPunct="1">
              <a:defRPr/>
            </a:pPr>
            <a:r>
              <a:rPr lang="en-US" smtClean="0">
                <a:latin typeface="Georgia" charset="0"/>
                <a:cs typeface="+mn-cs"/>
              </a:rPr>
              <a:t>Story performance honed our mythologies long before they were written and edited by scribes, poets, or scholars.</a:t>
            </a:r>
            <a:endParaRPr lang="en-US" smtClean="0">
              <a:solidFill>
                <a:srgbClr val="000000"/>
              </a:solidFill>
              <a:latin typeface="Georgia" charset="0"/>
              <a:cs typeface="+mn-cs"/>
            </a:endParaRPr>
          </a:p>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1110636-B383-F44E-AD71-79C3432C2B38}" type="slidenum">
              <a:rPr lang="en-US"/>
              <a:pPr>
                <a:defRPr/>
              </a:pPr>
              <a:t>21</a:t>
            </a:fld>
            <a:endParaRPr lang="en-US"/>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3"/>
          <p:cNvSpPr>
            <a:spLocks noGrp="1"/>
          </p:cNvSpPr>
          <p:nvPr>
            <p:ph type="body" idx="1"/>
          </p:nvPr>
        </p:nvSpPr>
        <p:spPr/>
        <p:txBody>
          <a:bodyPr/>
          <a:lstStyle/>
          <a:p>
            <a:pPr eaLnBrk="1" hangingPunct="1">
              <a:defRPr/>
            </a:pPr>
            <a:r>
              <a:rPr lang="en-US" dirty="0" smtClean="0">
                <a:solidFill>
                  <a:srgbClr val="000000"/>
                </a:solidFill>
                <a:latin typeface="Georgia" charset="0"/>
                <a:cs typeface="+mn-cs"/>
              </a:rPr>
              <a:t>Storytelling and Digital Storytelling is about</a:t>
            </a:r>
          </a:p>
          <a:p>
            <a:pPr eaLnBrk="1" hangingPunct="1">
              <a:defRPr/>
            </a:pPr>
            <a:r>
              <a:rPr lang="en-US" dirty="0" smtClean="0">
                <a:solidFill>
                  <a:srgbClr val="000000"/>
                </a:solidFill>
                <a:effectLst>
                  <a:outerShdw blurRad="38100" dist="38100" dir="2700000" algn="tl">
                    <a:srgbClr val="DDDDDD"/>
                  </a:outerShdw>
                </a:effectLst>
                <a:latin typeface="Symbol" charset="0"/>
                <a:cs typeface="+mn-cs"/>
                <a:sym typeface="Symbol" charset="0"/>
              </a:rPr>
              <a:t>1.</a:t>
            </a:r>
            <a:r>
              <a:rPr lang="en-US" dirty="0" smtClean="0">
                <a:solidFill>
                  <a:srgbClr val="000000"/>
                </a:solidFill>
                <a:effectLst>
                  <a:outerShdw blurRad="38100" dist="38100" dir="2700000" algn="tl">
                    <a:srgbClr val="DDDDDD"/>
                  </a:outerShdw>
                </a:effectLst>
                <a:latin typeface="Georgia" charset="0"/>
                <a:cs typeface="+mn-cs"/>
              </a:rPr>
              <a:t>Sharing knowledge &amp; values</a:t>
            </a:r>
          </a:p>
          <a:p>
            <a:pPr eaLnBrk="1" hangingPunct="1">
              <a:defRPr/>
            </a:pPr>
            <a:r>
              <a:rPr lang="en-US" dirty="0" smtClean="0">
                <a:solidFill>
                  <a:srgbClr val="000000"/>
                </a:solidFill>
                <a:effectLst>
                  <a:outerShdw blurRad="38100" dist="38100" dir="2700000" algn="tl">
                    <a:srgbClr val="DDDDDD"/>
                  </a:outerShdw>
                </a:effectLst>
                <a:latin typeface="Symbol" charset="0"/>
                <a:cs typeface="+mn-cs"/>
                <a:sym typeface="Symbol" charset="0"/>
              </a:rPr>
              <a:t>2.</a:t>
            </a:r>
            <a:r>
              <a:rPr lang="en-US" dirty="0" smtClean="0">
                <a:solidFill>
                  <a:srgbClr val="000000"/>
                </a:solidFill>
                <a:effectLst>
                  <a:outerShdw blurRad="38100" dist="38100" dir="2700000" algn="tl">
                    <a:srgbClr val="DDDDDD"/>
                  </a:outerShdw>
                </a:effectLst>
                <a:latin typeface="Georgia" charset="0"/>
                <a:cs typeface="+mn-cs"/>
              </a:rPr>
              <a:t>Developing trust &amp; commitment</a:t>
            </a:r>
          </a:p>
          <a:p>
            <a:pPr eaLnBrk="1" hangingPunct="1">
              <a:defRPr/>
            </a:pPr>
            <a:r>
              <a:rPr lang="en-US" dirty="0" smtClean="0">
                <a:solidFill>
                  <a:srgbClr val="000000"/>
                </a:solidFill>
                <a:effectLst>
                  <a:outerShdw blurRad="38100" dist="38100" dir="2700000" algn="tl">
                    <a:srgbClr val="DDDDDD"/>
                  </a:outerShdw>
                </a:effectLst>
                <a:latin typeface="Georgia" charset="0"/>
                <a:cs typeface="+mn-cs"/>
              </a:rPr>
              <a:t>3.Sharing emotions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74D21A92-3B56-2041-9CC4-58FDB395B2EA}" type="slidenum">
              <a:rPr lang="en-US"/>
              <a:pPr>
                <a:defRPr/>
              </a:pPr>
              <a:t>22</a:t>
            </a:fld>
            <a:endParaRPr lang="en-US"/>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3"/>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cs typeface="+mn-cs"/>
              </a:rPr>
              <a:t>My brother Constantine</a:t>
            </a:r>
            <a:r>
              <a:rPr lang="ja-JP" altLang="en-US" dirty="0" smtClean="0">
                <a:latin typeface="Arial"/>
                <a:cs typeface="+mn-cs"/>
              </a:rPr>
              <a:t>’</a:t>
            </a:r>
            <a:r>
              <a:rPr lang="en-US" dirty="0" smtClean="0">
                <a:cs typeface="+mn-cs"/>
              </a:rPr>
              <a:t>s </a:t>
            </a:r>
            <a:r>
              <a:rPr lang="en-US" smtClean="0">
                <a:cs typeface="+mn-cs"/>
              </a:rPr>
              <a:t>video </a:t>
            </a:r>
            <a:r>
              <a:rPr lang="en-US" sz="1200" kern="1200" smtClean="0">
                <a:solidFill>
                  <a:srgbClr val="000000"/>
                </a:solidFill>
                <a:latin typeface="Georgia" charset="0"/>
                <a:ea typeface="ＭＳ Ｐゴシック" charset="0"/>
                <a:cs typeface="ＭＳ Ｐゴシック" charset="0"/>
              </a:rPr>
              <a:t>– (Press Play for video)</a:t>
            </a:r>
          </a:p>
          <a:p>
            <a:pPr eaLnBrk="1" hangingPunct="1">
              <a:defRPr/>
            </a:pPr>
            <a:endParaRPr lang="en-US" dirty="0"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19FA3C99-245E-564A-8A26-13A1452004BA}" type="slidenum">
              <a:rPr lang="en-US"/>
              <a:pPr>
                <a:defRPr/>
              </a:pPr>
              <a:t>23</a:t>
            </a:fld>
            <a:endParaRPr lang="en-US"/>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p:cNvSpPr>
          <p:nvPr>
            <p:ph type="body" idx="1"/>
          </p:nvPr>
        </p:nvSpPr>
        <p:spPr/>
        <p:txBody>
          <a:bodyPr/>
          <a:lstStyle/>
          <a:p>
            <a:pPr eaLnBrk="1" hangingPunct="1">
              <a:spcAft>
                <a:spcPts val="2100"/>
              </a:spcAft>
              <a:defRPr/>
            </a:pPr>
            <a:r>
              <a:rPr lang="en-US" smtClean="0">
                <a:solidFill>
                  <a:srgbClr val="232323"/>
                </a:solidFill>
                <a:latin typeface="Georgia" charset="0"/>
                <a:cs typeface="+mn-cs"/>
              </a:rPr>
              <a:t>Quick, think of a good story you</a:t>
            </a:r>
            <a:r>
              <a:rPr lang="ja-JP" altLang="en-US" smtClean="0">
                <a:solidFill>
                  <a:srgbClr val="232323"/>
                </a:solidFill>
                <a:latin typeface="Arial"/>
                <a:cs typeface="+mn-cs"/>
              </a:rPr>
              <a:t>’</a:t>
            </a:r>
            <a:r>
              <a:rPr lang="en-US" smtClean="0">
                <a:solidFill>
                  <a:srgbClr val="232323"/>
                </a:solidFill>
                <a:latin typeface="Georgia" charset="0"/>
                <a:cs typeface="+mn-cs"/>
              </a:rPr>
              <a:t>ve heard in the last few months, or even years – any story (short story, childhood bedtime story, a narrative joke, a </a:t>
            </a:r>
          </a:p>
          <a:p>
            <a:pPr eaLnBrk="1" hangingPunct="1">
              <a:spcAft>
                <a:spcPts val="2100"/>
              </a:spcAft>
              <a:defRPr/>
            </a:pPr>
            <a:r>
              <a:rPr lang="en-US" smtClean="0">
                <a:solidFill>
                  <a:srgbClr val="232323"/>
                </a:solidFill>
                <a:latin typeface="Georgia" charset="0"/>
                <a:cs typeface="+mn-cs"/>
              </a:rPr>
              <a:t>story in a presentation). </a:t>
            </a:r>
          </a:p>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66DAD284-5911-8347-B954-2AB43D2DAA0C}" type="slidenum">
              <a:rPr lang="en-US"/>
              <a:pPr>
                <a:defRPr/>
              </a:pPr>
              <a:t>24</a:t>
            </a:fld>
            <a:endParaRPr lang="en-US"/>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3"/>
          <p:cNvSpPr>
            <a:spLocks noGrp="1"/>
          </p:cNvSpPr>
          <p:nvPr>
            <p:ph type="body" idx="1"/>
          </p:nvPr>
        </p:nvSpPr>
        <p:spPr/>
        <p:txBody>
          <a:bodyPr/>
          <a:lstStyle/>
          <a:p>
            <a:pPr eaLnBrk="1" hangingPunct="1">
              <a:spcAft>
                <a:spcPts val="2100"/>
              </a:spcAft>
              <a:defRPr/>
            </a:pPr>
            <a:r>
              <a:rPr lang="en-US" smtClean="0">
                <a:solidFill>
                  <a:srgbClr val="232323"/>
                </a:solidFill>
                <a:latin typeface="Georgia" charset="0"/>
                <a:cs typeface="+mn-cs"/>
              </a:rPr>
              <a:t>Now think of a couple of good statistics you</a:t>
            </a:r>
            <a:r>
              <a:rPr lang="ja-JP" altLang="en-US" smtClean="0">
                <a:solidFill>
                  <a:srgbClr val="232323"/>
                </a:solidFill>
                <a:latin typeface="Arial"/>
                <a:cs typeface="+mn-cs"/>
              </a:rPr>
              <a:t>’</a:t>
            </a:r>
            <a:r>
              <a:rPr lang="en-US" smtClean="0">
                <a:solidFill>
                  <a:srgbClr val="232323"/>
                </a:solidFill>
                <a:latin typeface="Georgia" charset="0"/>
                <a:cs typeface="+mn-cs"/>
              </a:rPr>
              <a:t>ve heard in the last few weeks. Which one came easiest?  Sorry to use a statistic as an illustration but nine times out of 10, it</a:t>
            </a:r>
            <a:r>
              <a:rPr lang="ja-JP" altLang="en-US" smtClean="0">
                <a:solidFill>
                  <a:srgbClr val="232323"/>
                </a:solidFill>
                <a:latin typeface="Arial"/>
                <a:cs typeface="+mn-cs"/>
              </a:rPr>
              <a:t>’</a:t>
            </a:r>
            <a:r>
              <a:rPr lang="en-US" smtClean="0">
                <a:solidFill>
                  <a:srgbClr val="232323"/>
                </a:solidFill>
                <a:latin typeface="Georgia" charset="0"/>
                <a:cs typeface="+mn-cs"/>
              </a:rPr>
              <a:t>s the story. </a:t>
            </a:r>
          </a:p>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F44C90E7-D19A-DA49-9618-6FA4887E14CB}" type="slidenum">
              <a:rPr lang="en-US"/>
              <a:pPr>
                <a:defRPr/>
              </a:pPr>
              <a:t>25</a:t>
            </a:fld>
            <a:endParaRPr lang="en-US"/>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091" name="Rectangle 3"/>
          <p:cNvSpPr>
            <a:spLocks noGrp="1"/>
          </p:cNvSpPr>
          <p:nvPr>
            <p:ph type="body" idx="1"/>
          </p:nvPr>
        </p:nvSpPr>
        <p:spPr/>
        <p:txBody>
          <a:bodyPr/>
          <a:lstStyle/>
          <a:p>
            <a:pPr eaLnBrk="1" hangingPunct="1">
              <a:defRPr/>
            </a:pPr>
            <a:r>
              <a:rPr lang="en-US" smtClean="0">
                <a:solidFill>
                  <a:srgbClr val="232323"/>
                </a:solidFill>
                <a:latin typeface="Georgia" charset="0"/>
                <a:cs typeface="+mn-cs"/>
              </a:rPr>
              <a:t>Stories stick in our heads, sometimes for years. But not much attention is given to storytelling. Why is that? That</a:t>
            </a:r>
            <a:r>
              <a:rPr lang="ja-JP" altLang="en-US" smtClean="0">
                <a:solidFill>
                  <a:srgbClr val="232323"/>
                </a:solidFill>
                <a:latin typeface="Arial"/>
                <a:cs typeface="+mn-cs"/>
              </a:rPr>
              <a:t>’</a:t>
            </a:r>
            <a:r>
              <a:rPr lang="en-US" smtClean="0">
                <a:solidFill>
                  <a:srgbClr val="232323"/>
                </a:solidFill>
                <a:latin typeface="Georgia" charset="0"/>
                <a:cs typeface="+mn-cs"/>
              </a:rPr>
              <a:t>s weird since social media is the perfect storytelling venue.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EF5091C-CEE3-2742-8AD8-CCEB958B5CDF}" type="slidenum">
              <a:rPr lang="en-US"/>
              <a:pPr>
                <a:defRPr/>
              </a:pPr>
              <a:t>26</a:t>
            </a:fld>
            <a:endParaRPr lang="en-US"/>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0115" name="Rectangle 3"/>
          <p:cNvSpPr>
            <a:spLocks noGrp="1"/>
          </p:cNvSpPr>
          <p:nvPr>
            <p:ph type="body" idx="1"/>
          </p:nvPr>
        </p:nvSpPr>
        <p:spPr/>
        <p:txBody>
          <a:bodyPr/>
          <a:lstStyle/>
          <a:p>
            <a:pPr eaLnBrk="1" hangingPunct="1">
              <a:spcAft>
                <a:spcPts val="2100"/>
              </a:spcAft>
              <a:defRPr/>
            </a:pPr>
            <a:r>
              <a:rPr lang="en-US" smtClean="0">
                <a:solidFill>
                  <a:srgbClr val="232323"/>
                </a:solidFill>
                <a:latin typeface="Georgia" charset="0"/>
                <a:cs typeface="+mn-cs"/>
              </a:rPr>
              <a:t>Bloggers are our modern day storytellers. They</a:t>
            </a:r>
            <a:r>
              <a:rPr lang="ja-JP" altLang="en-US" smtClean="0">
                <a:solidFill>
                  <a:srgbClr val="232323"/>
                </a:solidFill>
                <a:latin typeface="Arial"/>
                <a:cs typeface="+mn-cs"/>
              </a:rPr>
              <a:t>’</a:t>
            </a:r>
            <a:r>
              <a:rPr lang="en-US" smtClean="0">
                <a:solidFill>
                  <a:srgbClr val="232323"/>
                </a:solidFill>
                <a:latin typeface="Georgia" charset="0"/>
                <a:cs typeface="+mn-cs"/>
              </a:rPr>
              <a:t>re not marketers, as many like to think, but humans with emotions, with their history and baggage – and specific views of the world. In other words, they are all walking stories, ready to be told.</a:t>
            </a:r>
          </a:p>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006AF68-4A0B-BC4E-A16D-87C60DACA534}" type="slidenum">
              <a:rPr lang="en-US"/>
              <a:pPr>
                <a:defRPr/>
              </a:pPr>
              <a:t>27</a:t>
            </a:fld>
            <a:endParaRPr lang="en-US"/>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139" name="Rectangle 3"/>
          <p:cNvSpPr>
            <a:spLocks noGrp="1"/>
          </p:cNvSpPr>
          <p:nvPr>
            <p:ph type="body" idx="1"/>
          </p:nvPr>
        </p:nvSpPr>
        <p:spPr/>
        <p:txBody>
          <a:bodyPr/>
          <a:lstStyle/>
          <a:p>
            <a:pPr eaLnBrk="1" hangingPunct="1">
              <a:defRPr/>
            </a:pPr>
            <a:r>
              <a:rPr lang="en-US" smtClean="0">
                <a:solidFill>
                  <a:srgbClr val="232323"/>
                </a:solidFill>
                <a:latin typeface="Georgia" charset="0"/>
                <a:cs typeface="+mn-cs"/>
              </a:rPr>
              <a:t>Stories are more powerful today than ever. Why, because we are drowning in information. Good stories can cut through the noise.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82A1A838-B4C0-5B4C-8215-FD9062066560}" type="slidenum">
              <a:rPr lang="en-US"/>
              <a:pPr>
                <a:defRPr/>
              </a:pPr>
              <a:t>28</a:t>
            </a:fld>
            <a:endParaRPr lang="en-US"/>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163" name="Rectangle 3"/>
          <p:cNvSpPr>
            <a:spLocks noGrp="1"/>
          </p:cNvSpPr>
          <p:nvPr>
            <p:ph type="body" idx="1"/>
          </p:nvPr>
        </p:nvSpPr>
        <p:spPr/>
        <p:txBody>
          <a:bodyPr/>
          <a:lstStyle/>
          <a:p>
            <a:pPr eaLnBrk="1" hangingPunct="1">
              <a:spcAft>
                <a:spcPts val="2100"/>
              </a:spcAft>
              <a:defRPr/>
            </a:pPr>
            <a:r>
              <a:rPr lang="en-US" dirty="0" smtClean="0">
                <a:solidFill>
                  <a:srgbClr val="232323"/>
                </a:solidFill>
                <a:latin typeface="Georgia" charset="0"/>
                <a:cs typeface="+mn-cs"/>
              </a:rPr>
              <a:t>Personal stories feel </a:t>
            </a:r>
            <a:r>
              <a:rPr lang="en-US" dirty="0" smtClean="0">
                <a:solidFill>
                  <a:srgbClr val="232323"/>
                </a:solidFill>
                <a:latin typeface="Georgia" charset="0"/>
                <a:ea typeface="ヒラギノ角ゴ ProN W3" charset="0"/>
                <a:cs typeface="ヒラギノ角ゴ ProN W3" charset="0"/>
              </a:rPr>
              <a:t>r</a:t>
            </a:r>
            <a:r>
              <a:rPr lang="en-US" dirty="0" smtClean="0">
                <a:solidFill>
                  <a:srgbClr val="232323"/>
                </a:solidFill>
                <a:latin typeface="Georgia" charset="0"/>
                <a:cs typeface="+mn-cs"/>
              </a:rPr>
              <a:t>eal</a:t>
            </a:r>
            <a:r>
              <a:rPr lang="en-US" dirty="0" smtClean="0">
                <a:solidFill>
                  <a:srgbClr val="232323"/>
                </a:solidFill>
                <a:latin typeface="Lucida Grande" charset="0"/>
                <a:cs typeface="+mn-cs"/>
              </a:rPr>
              <a:t>�</a:t>
            </a:r>
            <a:r>
              <a:rPr lang="en-US" dirty="0" smtClean="0">
                <a:solidFill>
                  <a:srgbClr val="232323"/>
                </a:solidFill>
                <a:latin typeface="Georgia" charset="0"/>
                <a:cs typeface="+mn-cs"/>
              </a:rPr>
              <a:t> </a:t>
            </a:r>
            <a:r>
              <a:rPr lang="en-US" dirty="0" err="1" smtClean="0">
                <a:solidFill>
                  <a:srgbClr val="232323"/>
                </a:solidFill>
                <a:latin typeface="Georgia" charset="0"/>
                <a:cs typeface="+mn-cs"/>
              </a:rPr>
              <a:t>vs</a:t>
            </a:r>
            <a:r>
              <a:rPr lang="en-US" dirty="0" smtClean="0">
                <a:solidFill>
                  <a:srgbClr val="232323"/>
                </a:solidFill>
                <a:latin typeface="Georgia" charset="0"/>
                <a:cs typeface="+mn-cs"/>
              </a:rPr>
              <a:t> abstract concepts, statistics, or logical arguments</a:t>
            </a:r>
          </a:p>
          <a:p>
            <a:pPr eaLnBrk="1" hangingPunct="1">
              <a:defRPr/>
            </a:pPr>
            <a:endParaRPr lang="en-US" dirty="0"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8480D0E8-7F0A-7541-9A27-970B60DDD60F}" type="slidenum">
              <a:rPr lang="en-US"/>
              <a:pPr>
                <a:defRPr/>
              </a:pPr>
              <a:t>29</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p:cNvSpPr>
          <p:nvPr>
            <p:ph type="body" idx="1"/>
          </p:nvPr>
        </p:nvSpPr>
        <p:spPr/>
        <p:txBody>
          <a:bodyPr/>
          <a:lstStyle/>
          <a:p>
            <a:pPr lvl="2" eaLnBrk="1" hangingPunct="1">
              <a:defRPr/>
            </a:pPr>
            <a:r>
              <a:rPr lang="en-US" dirty="0" smtClean="0">
                <a:solidFill>
                  <a:srgbClr val="232323"/>
                </a:solidFill>
                <a:latin typeface="Georgia" charset="0"/>
              </a:rPr>
              <a:t>Stories capture people on an emotional level, creating a deeper, intimate bond.</a:t>
            </a:r>
          </a:p>
          <a:p>
            <a:pPr lvl="2" eaLnBrk="1" hangingPunct="1">
              <a:defRPr/>
            </a:pPr>
            <a:r>
              <a:rPr lang="en-US" dirty="0" smtClean="0">
                <a:solidFill>
                  <a:srgbClr val="232323"/>
                </a:solidFill>
                <a:latin typeface="Georgia" charset="0"/>
              </a:rPr>
              <a:t>	Stories are memorable. </a:t>
            </a:r>
          </a:p>
          <a:p>
            <a:pPr eaLnBrk="1" hangingPunct="1">
              <a:defRPr/>
            </a:pP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0EF9C9B9-BEA7-454C-A9BD-34C555BC4DCD}" type="slidenum">
              <a:rPr lang="en-US"/>
              <a:pPr>
                <a:defRPr/>
              </a:pPr>
              <a:t>3</a:t>
            </a:fld>
            <a:endParaRPr lang="en-US"/>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For example why is Apple so innovative, year after year after year. Apple is more innovative then all of their competition. </a:t>
            </a:r>
          </a:p>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D434A8AE-98F7-8340-8087-C04114330955}" type="slidenum">
              <a:rPr lang="en-US"/>
              <a:pPr>
                <a:defRPr/>
              </a:pPr>
              <a:t>30</a:t>
            </a:fld>
            <a:endParaRPr lang="en-US"/>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4211" name="Rectangle 3"/>
          <p:cNvSpPr>
            <a:spLocks noGrp="1"/>
          </p:cNvSpPr>
          <p:nvPr>
            <p:ph type="body" idx="1"/>
          </p:nvPr>
        </p:nvSpPr>
        <p:spPr/>
        <p:txBody>
          <a:bodyPr/>
          <a:lstStyle/>
          <a:p>
            <a:pPr eaLnBrk="1" hangingPunct="1">
              <a:defRPr/>
            </a:pPr>
            <a:r>
              <a:rPr lang="en-US" smtClean="0">
                <a:solidFill>
                  <a:srgbClr val="232323"/>
                </a:solidFill>
                <a:latin typeface="Georgia" charset="0"/>
                <a:cs typeface="+mn-cs"/>
              </a:rPr>
              <a:t>People forget facts but they remember stories.</a:t>
            </a:r>
          </a:p>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473E26E1-6391-2147-B8E6-757E34F269D7}" type="slidenum">
              <a:rPr lang="en-US"/>
              <a:pPr>
                <a:defRPr/>
              </a:pPr>
              <a:t>31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5235"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The power of Digital Storytelling…</a:t>
            </a:r>
          </a:p>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54EC32D2-E2ED-E744-A166-BF084DC69628}" type="slidenum">
              <a:rPr lang="en-US"/>
              <a:pPr>
                <a:defRPr/>
              </a:pPr>
              <a:t>32</a:t>
            </a:fld>
            <a:endParaRPr lang="en-US"/>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6259"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D2E53347-B1CB-8249-A2C0-548897FD6B0E}" type="slidenum">
              <a:rPr lang="en-US"/>
              <a:pPr>
                <a:defRPr/>
              </a:pPr>
              <a:t>4</a:t>
            </a:fld>
            <a:endParaRPr lang="en-US"/>
          </a:p>
        </p:txBody>
      </p:sp>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They</a:t>
            </a:r>
            <a:r>
              <a:rPr lang="ja-JP" altLang="en-US" smtClean="0">
                <a:solidFill>
                  <a:srgbClr val="000000"/>
                </a:solidFill>
                <a:latin typeface="Arial"/>
                <a:cs typeface="+mn-cs"/>
              </a:rPr>
              <a:t>’</a:t>
            </a:r>
            <a:r>
              <a:rPr lang="en-US" smtClean="0">
                <a:solidFill>
                  <a:srgbClr val="000000"/>
                </a:solidFill>
                <a:latin typeface="Georgia" charset="0"/>
                <a:cs typeface="+mn-cs"/>
              </a:rPr>
              <a:t>re just another computer company. Right? They have the same access to the same resources as every other company. Why do they have something different. </a:t>
            </a:r>
          </a:p>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08FD55B2-E262-4A49-A61A-21FF83B2A4E2}" type="slidenum">
              <a:rPr lang="en-US"/>
              <a:pPr>
                <a:defRPr/>
              </a:pPr>
              <a:t>5</a:t>
            </a:fld>
            <a:endParaRPr lang="en-US"/>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Why was it that Martin Luther King led the civil rights movement? He wasn</a:t>
            </a:r>
            <a:r>
              <a:rPr lang="ja-JP" altLang="en-US" smtClean="0">
                <a:solidFill>
                  <a:srgbClr val="000000"/>
                </a:solidFill>
                <a:latin typeface="Arial"/>
                <a:cs typeface="+mn-cs"/>
              </a:rPr>
              <a:t>’</a:t>
            </a:r>
            <a:r>
              <a:rPr lang="en-US" smtClean="0">
                <a:solidFill>
                  <a:srgbClr val="000000"/>
                </a:solidFill>
                <a:latin typeface="Georgia" charset="0"/>
                <a:cs typeface="+mn-cs"/>
              </a:rPr>
              <a:t>t the only man that suffered in a pre-civil rights America and he certainly wasn</a:t>
            </a:r>
            <a:r>
              <a:rPr lang="ja-JP" altLang="en-US" smtClean="0">
                <a:solidFill>
                  <a:srgbClr val="000000"/>
                </a:solidFill>
                <a:latin typeface="Arial"/>
                <a:cs typeface="+mn-cs"/>
              </a:rPr>
              <a:t>’</a:t>
            </a:r>
            <a:r>
              <a:rPr lang="en-US" smtClean="0">
                <a:solidFill>
                  <a:srgbClr val="000000"/>
                </a:solidFill>
                <a:latin typeface="Georgia" charset="0"/>
                <a:cs typeface="+mn-cs"/>
              </a:rPr>
              <a:t>t the only great orator of his time.  </a:t>
            </a:r>
          </a:p>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55E61C86-84FE-3644-A0C2-F5067C0769F5}" type="slidenum">
              <a:rPr lang="en-US"/>
              <a:pPr>
                <a:defRPr/>
              </a:pPr>
              <a:t>6</a:t>
            </a:fld>
            <a:endParaRPr lang="en-US"/>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Why is it the Wright brothers figured out man powered flight when there were certainly other teams out there who were better qualified, funded, and educated.</a:t>
            </a:r>
          </a:p>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8C026326-4D9B-0B49-8D2F-28805B5F796D}" type="slidenum">
              <a:rPr lang="en-US"/>
              <a:pPr>
                <a:defRPr/>
              </a:pPr>
              <a:t>7</a:t>
            </a:fld>
            <a:endParaRPr lang="en-US"/>
          </a:p>
        </p:txBody>
      </p:sp>
      <p:sp>
        <p:nvSpPr>
          <p:cNvPr id="7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9"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There is a pattern going on here. As it turns out all the great and inspiring leaders and companies whether its Apple or Rev King or the Wright Brothers, well they all think, act, and communicate the same way and it</a:t>
            </a:r>
            <a:r>
              <a:rPr lang="ja-JP" altLang="en-US" smtClean="0">
                <a:solidFill>
                  <a:srgbClr val="000000"/>
                </a:solidFill>
                <a:latin typeface="Arial"/>
                <a:cs typeface="+mn-cs"/>
              </a:rPr>
              <a:t>’</a:t>
            </a:r>
            <a:r>
              <a:rPr lang="en-US" smtClean="0">
                <a:solidFill>
                  <a:srgbClr val="000000"/>
                </a:solidFill>
                <a:latin typeface="Georgia" charset="0"/>
                <a:cs typeface="+mn-cs"/>
              </a:rPr>
              <a:t>s the opposite of nearly everyone else. They are all storytellers.</a:t>
            </a:r>
          </a:p>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85B9BA82-73DB-FB44-A39E-D4450056DD0E}" type="slidenum">
              <a:rPr lang="en-US"/>
              <a:pPr>
                <a:defRPr/>
              </a:pPr>
              <a:t>8</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p:cNvSpPr>
          <p:nvPr>
            <p:ph type="body" idx="1"/>
          </p:nvPr>
        </p:nvSpPr>
        <p:spPr/>
        <p:txBody>
          <a:bodyPr/>
          <a:lstStyle/>
          <a:p>
            <a:pPr eaLnBrk="1" hangingPunct="1">
              <a:defRPr/>
            </a:pPr>
            <a:r>
              <a:rPr lang="en-US" dirty="0" smtClean="0">
                <a:solidFill>
                  <a:srgbClr val="000000"/>
                </a:solidFill>
                <a:latin typeface="Georgia" charset="0"/>
                <a:cs typeface="+mn-cs"/>
              </a:rPr>
              <a:t> Many people and organizations will tell you their </a:t>
            </a:r>
            <a:r>
              <a:rPr lang="ja-JP" altLang="en-US" dirty="0" smtClean="0">
                <a:solidFill>
                  <a:srgbClr val="000000"/>
                </a:solidFill>
                <a:latin typeface="Arial"/>
                <a:cs typeface="+mn-cs"/>
              </a:rPr>
              <a:t>“</a:t>
            </a:r>
            <a:r>
              <a:rPr lang="en-US" dirty="0" smtClean="0">
                <a:solidFill>
                  <a:srgbClr val="000000"/>
                </a:solidFill>
                <a:latin typeface="Georgia" charset="0"/>
                <a:ea typeface="ヒラギノ角ゴ ProN W3" charset="0"/>
                <a:cs typeface="ヒラギノ角ゴ ProN W3" charset="0"/>
              </a:rPr>
              <a:t>h</a:t>
            </a:r>
            <a:r>
              <a:rPr lang="en-US" dirty="0" smtClean="0">
                <a:solidFill>
                  <a:srgbClr val="000000"/>
                </a:solidFill>
                <a:latin typeface="Georgia" charset="0"/>
                <a:cs typeface="+mn-cs"/>
              </a:rPr>
              <a:t>ow</a:t>
            </a:r>
            <a:r>
              <a:rPr lang="ja-JP" altLang="en-US" dirty="0" smtClean="0">
                <a:solidFill>
                  <a:srgbClr val="000000"/>
                </a:solidFill>
                <a:latin typeface="Arial"/>
                <a:cs typeface="+mn-cs"/>
              </a:rPr>
              <a:t>”</a:t>
            </a:r>
            <a:r>
              <a:rPr lang="en-US" dirty="0" smtClean="0">
                <a:solidFill>
                  <a:srgbClr val="000000"/>
                </a:solidFill>
                <a:latin typeface="Georgia" charset="0"/>
                <a:cs typeface="+mn-cs"/>
              </a:rPr>
              <a:t> and their </a:t>
            </a:r>
            <a:r>
              <a:rPr lang="en-US" dirty="0" smtClean="0">
                <a:solidFill>
                  <a:srgbClr val="000000"/>
                </a:solidFill>
                <a:latin typeface="Georgia" charset="0"/>
                <a:ea typeface="ヒラギノ角ゴ ProN W3" charset="0"/>
                <a:cs typeface="ヒラギノ角ゴ ProN W3" charset="0"/>
              </a:rPr>
              <a:t>“w</a:t>
            </a:r>
            <a:r>
              <a:rPr lang="en-US" dirty="0" smtClean="0">
                <a:solidFill>
                  <a:srgbClr val="000000"/>
                </a:solidFill>
                <a:latin typeface="Georgia" charset="0"/>
                <a:cs typeface="+mn-cs"/>
              </a:rPr>
              <a:t>hat</a:t>
            </a:r>
            <a:r>
              <a:rPr lang="ja-JP" altLang="en-US" dirty="0" smtClean="0">
                <a:solidFill>
                  <a:srgbClr val="000000"/>
                </a:solidFill>
                <a:latin typeface="Arial"/>
                <a:cs typeface="+mn-cs"/>
              </a:rPr>
              <a:t>”</a:t>
            </a:r>
            <a:r>
              <a:rPr lang="en-US" dirty="0" smtClean="0">
                <a:solidFill>
                  <a:srgbClr val="000000"/>
                </a:solidFill>
                <a:latin typeface="Georgia" charset="0"/>
                <a:cs typeface="+mn-cs"/>
              </a:rPr>
              <a:t> they do, but they don</a:t>
            </a:r>
            <a:r>
              <a:rPr lang="ja-JP" altLang="en-US" dirty="0" smtClean="0">
                <a:solidFill>
                  <a:srgbClr val="000000"/>
                </a:solidFill>
                <a:latin typeface="Arial"/>
                <a:cs typeface="+mn-cs"/>
              </a:rPr>
              <a:t>’</a:t>
            </a:r>
            <a:r>
              <a:rPr lang="en-US" dirty="0" smtClean="0">
                <a:solidFill>
                  <a:srgbClr val="000000"/>
                </a:solidFill>
                <a:latin typeface="Georgia" charset="0"/>
                <a:cs typeface="+mn-cs"/>
              </a:rPr>
              <a:t>t know why.</a:t>
            </a:r>
          </a:p>
          <a:p>
            <a:pPr eaLnBrk="1" hangingPunct="1">
              <a:defRPr/>
            </a:pPr>
            <a:r>
              <a:rPr lang="en-US" dirty="0" smtClean="0">
                <a:solidFill>
                  <a:srgbClr val="000000"/>
                </a:solidFill>
                <a:latin typeface="Georgia" charset="0"/>
                <a:cs typeface="+mn-cs"/>
              </a:rPr>
              <a:t>Inspirational people know the </a:t>
            </a:r>
            <a:r>
              <a:rPr lang="en-US" dirty="0" smtClean="0">
                <a:solidFill>
                  <a:srgbClr val="000000"/>
                </a:solidFill>
                <a:latin typeface="Georgia" charset="0"/>
                <a:ea typeface="ヒラギノ角ゴ ProN W3" charset="0"/>
                <a:cs typeface="ヒラギノ角ゴ ProN W3" charset="0"/>
              </a:rPr>
              <a:t>“w</a:t>
            </a:r>
            <a:r>
              <a:rPr lang="en-US" dirty="0" smtClean="0">
                <a:solidFill>
                  <a:srgbClr val="000000"/>
                </a:solidFill>
                <a:latin typeface="Georgia" charset="0"/>
                <a:cs typeface="+mn-cs"/>
              </a:rPr>
              <a:t>hy.</a:t>
            </a:r>
            <a:r>
              <a:rPr lang="ja-JP" altLang="en-US" dirty="0" smtClean="0">
                <a:solidFill>
                  <a:srgbClr val="000000"/>
                </a:solidFill>
                <a:latin typeface="Arial"/>
                <a:cs typeface="+mn-cs"/>
              </a:rPr>
              <a:t>”</a:t>
            </a:r>
            <a:r>
              <a:rPr lang="en-US" dirty="0" smtClean="0">
                <a:solidFill>
                  <a:srgbClr val="000000"/>
                </a:solidFill>
                <a:latin typeface="Georgia" charset="0"/>
                <a:cs typeface="+mn-cs"/>
              </a:rPr>
              <a:t> They know </a:t>
            </a:r>
            <a:r>
              <a:rPr lang="en-US" dirty="0" smtClean="0">
                <a:solidFill>
                  <a:srgbClr val="000000"/>
                </a:solidFill>
                <a:latin typeface="Georgia" charset="0"/>
                <a:ea typeface="ヒラギノ角ゴ ProN W3" charset="0"/>
                <a:cs typeface="ヒラギノ角ゴ ProN W3" charset="0"/>
              </a:rPr>
              <a:t>“w</a:t>
            </a:r>
            <a:r>
              <a:rPr lang="en-US" dirty="0" smtClean="0">
                <a:solidFill>
                  <a:srgbClr val="000000"/>
                </a:solidFill>
                <a:latin typeface="Georgia" charset="0"/>
                <a:cs typeface="+mn-cs"/>
              </a:rPr>
              <a:t>hy</a:t>
            </a:r>
            <a:r>
              <a:rPr lang="ja-JP" altLang="en-US" dirty="0" smtClean="0">
                <a:solidFill>
                  <a:srgbClr val="000000"/>
                </a:solidFill>
                <a:latin typeface="Arial"/>
                <a:cs typeface="+mn-cs"/>
              </a:rPr>
              <a:t>”</a:t>
            </a:r>
            <a:r>
              <a:rPr lang="en-US" dirty="0" smtClean="0">
                <a:solidFill>
                  <a:srgbClr val="000000"/>
                </a:solidFill>
                <a:latin typeface="Georgia" charset="0"/>
                <a:cs typeface="+mn-cs"/>
              </a:rPr>
              <a:t> they do things. Why they exist, why they get out of bed in the morning and why should anyone care? The </a:t>
            </a:r>
            <a:r>
              <a:rPr lang="en-US" dirty="0" smtClean="0">
                <a:solidFill>
                  <a:srgbClr val="000000"/>
                </a:solidFill>
                <a:latin typeface="Georgia" charset="0"/>
                <a:ea typeface="ヒラギノ角ゴ ProN W3" charset="0"/>
                <a:cs typeface="ヒラギノ角ゴ ProN W3" charset="0"/>
              </a:rPr>
              <a:t>“w</a:t>
            </a:r>
            <a:r>
              <a:rPr lang="en-US" dirty="0" smtClean="0">
                <a:solidFill>
                  <a:srgbClr val="000000"/>
                </a:solidFill>
                <a:latin typeface="Georgia" charset="0"/>
                <a:cs typeface="+mn-cs"/>
              </a:rPr>
              <a:t>hy</a:t>
            </a:r>
            <a:r>
              <a:rPr lang="ja-JP" altLang="en-US" dirty="0" smtClean="0">
                <a:solidFill>
                  <a:srgbClr val="000000"/>
                </a:solidFill>
                <a:latin typeface="Arial"/>
                <a:cs typeface="+mn-cs"/>
              </a:rPr>
              <a:t>”</a:t>
            </a:r>
            <a:r>
              <a:rPr lang="en-US" dirty="0" smtClean="0">
                <a:solidFill>
                  <a:srgbClr val="000000"/>
                </a:solidFill>
                <a:latin typeface="Georgia" charset="0"/>
                <a:cs typeface="+mn-cs"/>
              </a:rPr>
              <a:t> is.. what</a:t>
            </a:r>
            <a:r>
              <a:rPr lang="ja-JP" altLang="en-US" dirty="0" smtClean="0">
                <a:solidFill>
                  <a:srgbClr val="000000"/>
                </a:solidFill>
                <a:latin typeface="Arial"/>
                <a:cs typeface="+mn-cs"/>
              </a:rPr>
              <a:t>’</a:t>
            </a:r>
            <a:r>
              <a:rPr lang="en-US" dirty="0" smtClean="0">
                <a:solidFill>
                  <a:srgbClr val="000000"/>
                </a:solidFill>
                <a:latin typeface="Georgia" charset="0"/>
                <a:cs typeface="+mn-cs"/>
              </a:rPr>
              <a:t>s your cause</a:t>
            </a:r>
            <a:r>
              <a:rPr lang="en-US" dirty="0" smtClean="0">
                <a:solidFill>
                  <a:srgbClr val="000000"/>
                </a:solidFill>
                <a:latin typeface="Lucida Grande" charset="0"/>
                <a:cs typeface="+mn-cs"/>
              </a:rPr>
              <a:t>�</a:t>
            </a:r>
            <a:r>
              <a:rPr lang="en-US" dirty="0" smtClean="0">
                <a:solidFill>
                  <a:srgbClr val="000000"/>
                </a:solidFill>
                <a:latin typeface="Georgia" charset="0"/>
                <a:cs typeface="+mn-cs"/>
              </a:rPr>
              <a:t> what</a:t>
            </a:r>
            <a:r>
              <a:rPr lang="ja-JP" altLang="en-US" dirty="0" smtClean="0">
                <a:solidFill>
                  <a:srgbClr val="000000"/>
                </a:solidFill>
                <a:latin typeface="Arial"/>
                <a:cs typeface="+mn-cs"/>
              </a:rPr>
              <a:t>’</a:t>
            </a:r>
            <a:r>
              <a:rPr lang="en-US" dirty="0" smtClean="0">
                <a:solidFill>
                  <a:srgbClr val="000000"/>
                </a:solidFill>
                <a:latin typeface="Georgia" charset="0"/>
                <a:cs typeface="+mn-cs"/>
              </a:rPr>
              <a:t>s your </a:t>
            </a:r>
            <a:r>
              <a:rPr lang="en-US" dirty="0" err="1" smtClean="0">
                <a:solidFill>
                  <a:srgbClr val="000000"/>
                </a:solidFill>
                <a:latin typeface="Georgia" charset="0"/>
                <a:cs typeface="+mn-cs"/>
              </a:rPr>
              <a:t>belief..what</a:t>
            </a:r>
            <a:r>
              <a:rPr lang="ja-JP" altLang="en-US" dirty="0" smtClean="0">
                <a:solidFill>
                  <a:srgbClr val="000000"/>
                </a:solidFill>
                <a:latin typeface="Arial"/>
                <a:cs typeface="+mn-cs"/>
              </a:rPr>
              <a:t>’</a:t>
            </a:r>
            <a:r>
              <a:rPr lang="en-US" dirty="0" smtClean="0">
                <a:solidFill>
                  <a:srgbClr val="000000"/>
                </a:solidFill>
                <a:latin typeface="Georgia" charset="0"/>
                <a:cs typeface="+mn-cs"/>
              </a:rPr>
              <a:t>s your story? Inspired leaders and organizations think the same way.</a:t>
            </a:r>
          </a:p>
          <a:p>
            <a:pPr eaLnBrk="1" hangingPunct="1">
              <a:defRPr/>
            </a:pPr>
            <a:endParaRPr lang="en-US" dirty="0" smtClean="0">
              <a:solidFill>
                <a:srgbClr val="000000"/>
              </a:solidFill>
              <a:latin typeface="Georgia" charset="0"/>
              <a:cs typeface="+mn-cs"/>
            </a:endParaRPr>
          </a:p>
          <a:p>
            <a:pPr eaLnBrk="1" hangingPunct="1">
              <a:defRPr/>
            </a:pP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D3869D1-DA39-D449-ACF1-C82E1905C471}" type="slidenum">
              <a:rPr lang="en-US"/>
              <a:pPr>
                <a:defRPr/>
              </a:pPr>
              <a:t>9</a:t>
            </a:fld>
            <a:endParaRPr lang="en-US"/>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p:cNvSpPr>
          <p:nvPr>
            <p:ph type="body" idx="1"/>
          </p:nvPr>
        </p:nvSpPr>
        <p:spPr/>
        <p:txBody>
          <a:bodyPr/>
          <a:lstStyle/>
          <a:p>
            <a:pPr eaLnBrk="1" hangingPunct="1">
              <a:defRPr/>
            </a:pPr>
            <a:r>
              <a:rPr lang="en-US" smtClean="0">
                <a:solidFill>
                  <a:srgbClr val="000000"/>
                </a:solidFill>
                <a:latin typeface="Georgia" charset="0"/>
                <a:cs typeface="+mn-cs"/>
              </a:rPr>
              <a:t>If Apple where like everyone else their commercials would sound like this: we make great computers, they</a:t>
            </a:r>
            <a:r>
              <a:rPr lang="ja-JP" altLang="en-US" smtClean="0">
                <a:solidFill>
                  <a:srgbClr val="000000"/>
                </a:solidFill>
                <a:latin typeface="Arial"/>
                <a:cs typeface="+mn-cs"/>
              </a:rPr>
              <a:t>’</a:t>
            </a:r>
            <a:r>
              <a:rPr lang="en-US" smtClean="0">
                <a:solidFill>
                  <a:srgbClr val="000000"/>
                </a:solidFill>
                <a:latin typeface="Georgia" charset="0"/>
                <a:cs typeface="+mn-cs"/>
              </a:rPr>
              <a:t>re beautifully designed and easy to use and user friendly. Want to buy one? Probably, not so much</a:t>
            </a:r>
            <a:r>
              <a:rPr lang="en-US" smtClean="0">
                <a:solidFill>
                  <a:srgbClr val="000000"/>
                </a:solidFill>
                <a:latin typeface="Lucida Grande" charset="0"/>
                <a:cs typeface="+mn-cs"/>
              </a:rPr>
              <a:t>�</a:t>
            </a:r>
            <a:endParaRPr lang="en-US" smtClean="0">
              <a:solidFill>
                <a:srgbClr val="000000"/>
              </a:solidFill>
              <a:latin typeface="Georgia"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8283731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6444985"/>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59415002"/>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998451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94229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578988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4595061"/>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96936296"/>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76297"/>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026759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844943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21311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0" y="355600"/>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355600"/>
            <a:ext cx="15525750"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100987"/>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451896"/>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9666411"/>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48443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413023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215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167089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280357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9916860"/>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83542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106862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128780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456517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6875526"/>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0" y="355600"/>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355600"/>
            <a:ext cx="15525750"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227419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293759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564719"/>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83919023"/>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6453123"/>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564485"/>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903376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65953"/>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672873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87476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632138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10254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0" y="355600"/>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355600"/>
            <a:ext cx="15525750"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9145194"/>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30284918"/>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15307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8138781"/>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284200" y="3898900"/>
            <a:ext cx="460375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8040350" y="3898900"/>
            <a:ext cx="460375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9327739"/>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148204"/>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935188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67681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48942152"/>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621652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950763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07981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0" y="355600"/>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355600"/>
            <a:ext cx="15525750"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63141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33053397"/>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168048"/>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610153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21500" y="3898900"/>
            <a:ext cx="50292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306708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9121395"/>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340042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739900" y="1778000"/>
            <a:ext cx="10375900" cy="1014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1778000"/>
            <a:ext cx="10375900" cy="1014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177696"/>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820222"/>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524569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066448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664305"/>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0" y="355600"/>
            <a:ext cx="5226050" cy="1209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355600"/>
            <a:ext cx="15525750" cy="1209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61365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915174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25282032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9400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401246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51898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729049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639577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37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49275"/>
            <a:ext cx="16306800" cy="11376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63246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112568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555584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2595175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640570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8769549"/>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8413333"/>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14689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19161357"/>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147410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7729959"/>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8698721"/>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051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24260"/>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8136735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238747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4068869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7061200"/>
            <a:ext cx="1037590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7061200"/>
            <a:ext cx="1037590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052537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19980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195536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898900"/>
            <a:ext cx="10375900" cy="8547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006961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56753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260151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344291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0681052"/>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8050" y="2298700"/>
            <a:ext cx="5226050" cy="635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2298700"/>
            <a:ext cx="15525750" cy="635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21022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9653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720139"/>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80620928"/>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1552506"/>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721508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381615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112627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98804"/>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2058492"/>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30714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9655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55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550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528651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46307459"/>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611366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613982"/>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04240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643651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362969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231129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2189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141101"/>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4224538"/>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5947841"/>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200400"/>
            <a:ext cx="5486400" cy="955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16306800" cy="9550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34465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5951352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653799"/>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6503210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728570"/>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8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404101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564599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850266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83848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87259831"/>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464684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8857458"/>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0600" y="2146300"/>
            <a:ext cx="3136900" cy="9385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2146300"/>
            <a:ext cx="9258300" cy="938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09259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42825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19131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273950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463949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89900" y="6896100"/>
            <a:ext cx="6197600" cy="4635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307652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146290"/>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833209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49651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716415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523270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803466"/>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50600" y="2146300"/>
            <a:ext cx="3136900" cy="9385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9900" y="2146300"/>
            <a:ext cx="9258300" cy="938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064076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5520462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4767900"/>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712129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504422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5291"/>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769411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0885827"/>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4876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1740494"/>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853740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80549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355600"/>
            <a:ext cx="5486400" cy="11896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55600"/>
            <a:ext cx="16306800" cy="11896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4869056"/>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739900" y="355600"/>
            <a:ext cx="209042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739900" y="3898900"/>
            <a:ext cx="20904200" cy="854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10668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1pPr>
      <a:lvl2pPr marL="15113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2pPr>
      <a:lvl3pPr marL="19558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3pPr>
      <a:lvl4pPr marL="24003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4pPr>
      <a:lvl5pPr marL="28448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5pPr>
      <a:lvl6pPr marL="33020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6pPr>
      <a:lvl7pPr marL="37592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7pPr>
      <a:lvl8pPr marL="42164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8pPr>
      <a:lvl9pPr marL="46736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11176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1pPr>
      <a:lvl2pPr marL="15621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2pPr>
      <a:lvl3pPr marL="20066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3pPr>
      <a:lvl4pPr marL="24511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4pPr>
      <a:lvl5pPr marL="28956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5pPr>
      <a:lvl6pPr marL="33528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6pPr>
      <a:lvl7pPr marL="38100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7pPr>
      <a:lvl8pPr marL="42672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8pPr>
      <a:lvl9pPr marL="47244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739900" y="355600"/>
            <a:ext cx="209042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739900" y="3898900"/>
            <a:ext cx="10210800" cy="854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965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5pPr>
      <a:lvl6pPr marL="32004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6pPr>
      <a:lvl7pPr marL="36576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7pPr>
      <a:lvl8pPr marL="41148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8pPr>
      <a:lvl9pPr marL="45720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739900" y="355600"/>
            <a:ext cx="209042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739900" y="3898900"/>
            <a:ext cx="20904200" cy="854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965200" indent="-698500" algn="l" rtl="0" eaLnBrk="0" fontAlgn="base" hangingPunct="0">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5pPr>
      <a:lvl6pPr marL="3200400" indent="-698500" algn="l" rtl="0" fontAlgn="base">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6pPr>
      <a:lvl7pPr marL="3657600" indent="-698500" algn="l" rtl="0" fontAlgn="base">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7pPr>
      <a:lvl8pPr marL="4114800" indent="-698500" algn="l" rtl="0" fontAlgn="base">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8pPr>
      <a:lvl9pPr marL="4572000" indent="-698500" algn="l" rtl="0" fontAlgn="base">
        <a:spcBef>
          <a:spcPts val="5200"/>
        </a:spcBef>
        <a:spcAft>
          <a:spcPct val="0"/>
        </a:spcAft>
        <a:buSzPct val="171000"/>
        <a:buFont typeface="Lucida Grande"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739900" y="355600"/>
            <a:ext cx="209042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13284200" y="3898900"/>
            <a:ext cx="9359900" cy="854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965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5pPr>
      <a:lvl6pPr marL="32004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6pPr>
      <a:lvl7pPr marL="36576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7pPr>
      <a:lvl8pPr marL="41148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8pPr>
      <a:lvl9pPr marL="45720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1739900" y="3898900"/>
            <a:ext cx="10210800" cy="854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1739900" y="355600"/>
            <a:ext cx="209042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965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1pPr>
      <a:lvl2pPr marL="14097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2pPr>
      <a:lvl3pPr marL="1854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3pPr>
      <a:lvl4pPr marL="22987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4pPr>
      <a:lvl5pPr marL="2743200" indent="-698500" algn="l" rtl="0" eaLnBrk="0" fontAlgn="base" hangingPunct="0">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5pPr>
      <a:lvl6pPr marL="32004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6pPr>
      <a:lvl7pPr marL="36576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7pPr>
      <a:lvl8pPr marL="41148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8pPr>
      <a:lvl9pPr marL="4572000" indent="-698500" algn="l" rtl="0" fontAlgn="base">
        <a:spcBef>
          <a:spcPts val="6900"/>
        </a:spcBef>
        <a:spcAft>
          <a:spcPct val="0"/>
        </a:spcAft>
        <a:buSzPct val="171000"/>
        <a:buFont typeface="Lucida Grande"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1739900" y="1778000"/>
            <a:ext cx="20904200" cy="1014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1066800" indent="-800100" algn="l" rtl="0" eaLnBrk="0" fontAlgn="base" hangingPunct="0">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1pPr>
      <a:lvl2pPr marL="1511300" indent="-800100" algn="l" rtl="0" eaLnBrk="0" fontAlgn="base" hangingPunct="0">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2pPr>
      <a:lvl3pPr marL="1955800" indent="-800100" algn="l" rtl="0" eaLnBrk="0" fontAlgn="base" hangingPunct="0">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3pPr>
      <a:lvl4pPr marL="2400300" indent="-800100" algn="l" rtl="0" eaLnBrk="0" fontAlgn="base" hangingPunct="0">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4pPr>
      <a:lvl5pPr marL="2844800" indent="-800100" algn="l" rtl="0" eaLnBrk="0" fontAlgn="base" hangingPunct="0">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5pPr>
      <a:lvl6pPr marL="3302000" indent="-800100" algn="l" rtl="0" fontAlgn="base">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6pPr>
      <a:lvl7pPr marL="3759200" indent="-800100" algn="l" rtl="0" fontAlgn="base">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7pPr>
      <a:lvl8pPr marL="4216400" indent="-800100" algn="l" rtl="0" fontAlgn="base">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8pPr>
      <a:lvl9pPr marL="4673600" indent="-800100" algn="l" rtl="0" fontAlgn="base">
        <a:spcBef>
          <a:spcPts val="7300"/>
        </a:spcBef>
        <a:spcAft>
          <a:spcPct val="0"/>
        </a:spcAft>
        <a:buSzPct val="171000"/>
        <a:buFont typeface="Lucida Grande"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739900" y="4178300"/>
            <a:ext cx="20904200" cy="535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739900" y="2298700"/>
            <a:ext cx="2090420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1739900" y="7061200"/>
            <a:ext cx="20904200"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739900" y="10363200"/>
            <a:ext cx="20904200"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739900" y="10363200"/>
            <a:ext cx="20904200"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739900" y="2146300"/>
            <a:ext cx="1254760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1739900" y="6896100"/>
            <a:ext cx="1254760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xmlns:p14="http://schemas.microsoft.com/office/powerpoint/2010/main"/>
  <p:txStyles>
    <p:titleStyle>
      <a:lvl1pPr algn="ctr" rtl="0" eaLnBrk="0" fontAlgn="base" hangingPunct="0">
        <a:spcBef>
          <a:spcPct val="0"/>
        </a:spcBef>
        <a:spcAft>
          <a:spcPct val="0"/>
        </a:spcAft>
        <a:defRPr sz="9600">
          <a:solidFill>
            <a:schemeClr val="tx1"/>
          </a:solidFill>
          <a:latin typeface="+mj-lt"/>
          <a:ea typeface="+mj-ea"/>
          <a:cs typeface="+mj-cs"/>
          <a:sym typeface="Gill Sans" charset="0"/>
        </a:defRPr>
      </a:lvl1pPr>
      <a:lvl2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9pPr>
    </p:titleStyle>
    <p:bodyStyle>
      <a:lvl1pPr marL="342900" indent="-342900" algn="ctr" rtl="0" eaLnBrk="0" fontAlgn="base" hangingPunct="0">
        <a:spcBef>
          <a:spcPct val="0"/>
        </a:spcBef>
        <a:spcAft>
          <a:spcPct val="0"/>
        </a:spcAft>
        <a:defRPr sz="4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739900" y="2146300"/>
            <a:ext cx="1254760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1739900" y="6896100"/>
            <a:ext cx="1254760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xmlns:p14="http://schemas.microsoft.com/office/powerpoint/2010/main"/>
  <p:txStyles>
    <p:titleStyle>
      <a:lvl1pPr algn="ctr" rtl="0" eaLnBrk="0" fontAlgn="base" hangingPunct="0">
        <a:spcBef>
          <a:spcPct val="0"/>
        </a:spcBef>
        <a:spcAft>
          <a:spcPct val="0"/>
        </a:spcAft>
        <a:defRPr sz="9600">
          <a:solidFill>
            <a:schemeClr val="tx1"/>
          </a:solidFill>
          <a:latin typeface="+mj-lt"/>
          <a:ea typeface="+mj-ea"/>
          <a:cs typeface="+mj-cs"/>
          <a:sym typeface="Gill Sans" charset="0"/>
        </a:defRPr>
      </a:lvl1pPr>
      <a:lvl2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9600">
          <a:solidFill>
            <a:schemeClr val="tx1"/>
          </a:solidFill>
          <a:latin typeface="Gill Sans" charset="0"/>
          <a:ea typeface="ヒラギノ角ゴ Pro W3" charset="0"/>
          <a:cs typeface="ヒラギノ角ゴ Pro W3" charset="0"/>
          <a:sym typeface="Gill Sans" charset="0"/>
        </a:defRPr>
      </a:lvl9pPr>
    </p:titleStyle>
    <p:bodyStyle>
      <a:lvl1pPr marL="342900" indent="-342900" algn="ctr" rtl="0" eaLnBrk="0" fontAlgn="base" hangingPunct="0">
        <a:spcBef>
          <a:spcPct val="0"/>
        </a:spcBef>
        <a:spcAft>
          <a:spcPct val="0"/>
        </a:spcAft>
        <a:defRPr sz="4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2489200" y="355600"/>
            <a:ext cx="194056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xmlns:p14="http://schemas.microsoft.com/office/powerpoint/2010/main"/>
  <p:txStyles>
    <p:titleStyle>
      <a:lvl1pPr algn="ctr" rtl="0" eaLnBrk="0" fontAlgn="base" hangingPunct="0">
        <a:spcBef>
          <a:spcPct val="0"/>
        </a:spcBef>
        <a:spcAft>
          <a:spcPct val="0"/>
        </a:spcAft>
        <a:defRPr sz="11600">
          <a:solidFill>
            <a:schemeClr val="tx1"/>
          </a:solidFill>
          <a:latin typeface="+mj-lt"/>
          <a:ea typeface="+mj-ea"/>
          <a:cs typeface="+mj-cs"/>
          <a:sym typeface="Gill Sans" charset="0"/>
        </a:defRPr>
      </a:lvl1pPr>
      <a:lvl2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2pPr>
      <a:lvl3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3pPr>
      <a:lvl4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4pPr>
      <a:lvl5pPr algn="ctr" rtl="0" eaLnBrk="0" fontAlgn="base" hangingPunct="0">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5pPr>
      <a:lvl6pPr marL="4572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6pPr>
      <a:lvl7pPr marL="9144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7pPr>
      <a:lvl8pPr marL="13716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8pPr>
      <a:lvl9pPr marL="1828800" algn="ctr" rtl="0" fontAlgn="base">
        <a:spcBef>
          <a:spcPct val="0"/>
        </a:spcBef>
        <a:spcAft>
          <a:spcPct val="0"/>
        </a:spcAft>
        <a:defRPr sz="11600">
          <a:solidFill>
            <a:schemeClr val="tx1"/>
          </a:solidFill>
          <a:latin typeface="Gill Sans" charset="0"/>
          <a:ea typeface="ヒラギノ角ゴ Pro W3" charset="0"/>
          <a:cs typeface="ヒラギノ角ゴ Pro W3" charset="0"/>
          <a:sym typeface="Gill Sans" charset="0"/>
        </a:defRPr>
      </a:lvl9pPr>
    </p:titleStyle>
    <p:bodyStyle>
      <a:lvl1pPr marL="11176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1pPr>
      <a:lvl2pPr marL="15621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2pPr>
      <a:lvl3pPr marL="20066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3pPr>
      <a:lvl4pPr marL="24511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4pPr>
      <a:lvl5pPr marL="2895600" indent="-800100" algn="l" rtl="0" eaLnBrk="0" fontAlgn="base" hangingPunct="0">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5pPr>
      <a:lvl6pPr marL="33528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6pPr>
      <a:lvl7pPr marL="38100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7pPr>
      <a:lvl8pPr marL="42672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8pPr>
      <a:lvl9pPr marL="4724400" indent="-800100" algn="l" rtl="0" fontAlgn="base">
        <a:spcBef>
          <a:spcPts val="5200"/>
        </a:spcBef>
        <a:spcAft>
          <a:spcPct val="0"/>
        </a:spcAft>
        <a:buSzPct val="171000"/>
        <a:buFont typeface="Lucida Grande"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5.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digitalstorytelling.coe.uh.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39900" y="1333500"/>
            <a:ext cx="20904200" cy="10121900"/>
          </a:xfrm>
        </p:spPr>
        <p:txBody>
          <a:bodyPr rIns="457200"/>
          <a:lstStyle/>
          <a:p>
            <a:pPr eaLnBrk="1" hangingPunct="1">
              <a:lnSpc>
                <a:spcPct val="110000"/>
              </a:lnSpc>
              <a:defRPr/>
            </a:pPr>
            <a:r>
              <a:rPr lang="en-US" sz="6900" smtClean="0">
                <a:latin typeface="Charcoal" charset="0"/>
                <a:cs typeface="Beast Wars Regular" charset="0"/>
              </a:rPr>
              <a:t>What do the Wright Brothers, </a:t>
            </a:r>
            <a:r>
              <a:rPr lang="en-US" sz="6900" smtClean="0">
                <a:latin typeface="Charcoal" charset="0"/>
                <a:ea typeface="ヒラギノ角ゴ Pro W6" charset="0"/>
                <a:cs typeface="ヒラギノ角ゴ Pro W6" charset="0"/>
              </a:rPr>
              <a:t/>
            </a:r>
            <a:br>
              <a:rPr lang="en-US" sz="6900" smtClean="0">
                <a:latin typeface="Charcoal" charset="0"/>
                <a:ea typeface="ヒラギノ角ゴ Pro W6" charset="0"/>
                <a:cs typeface="ヒラギノ角ゴ Pro W6" charset="0"/>
              </a:rPr>
            </a:br>
            <a:r>
              <a:rPr lang="en-US" sz="6900" smtClean="0">
                <a:latin typeface="Charcoal" charset="0"/>
                <a:cs typeface="Beast Wars Regular" charset="0"/>
              </a:rPr>
              <a:t>Rev. Martin Luther King, </a:t>
            </a:r>
            <a:r>
              <a:rPr lang="en-US" sz="6900" smtClean="0">
                <a:latin typeface="Charcoal" charset="0"/>
                <a:ea typeface="ヒラギノ角ゴ Pro W6" charset="0"/>
                <a:cs typeface="ヒラギノ角ゴ Pro W6" charset="0"/>
              </a:rPr>
              <a:t/>
            </a:r>
            <a:br>
              <a:rPr lang="en-US" sz="6900" smtClean="0">
                <a:latin typeface="Charcoal" charset="0"/>
                <a:ea typeface="ヒラギノ角ゴ Pro W6" charset="0"/>
                <a:cs typeface="ヒラギノ角ゴ Pro W6" charset="0"/>
              </a:rPr>
            </a:br>
            <a:r>
              <a:rPr lang="en-US" sz="6900" smtClean="0">
                <a:latin typeface="Charcoal" charset="0"/>
                <a:cs typeface="Beast Wars Regular" charset="0"/>
              </a:rPr>
              <a:t>and Apple have in common?</a:t>
            </a:r>
            <a:r>
              <a:rPr lang="en-US" sz="4600" smtClean="0">
                <a:latin typeface="Beast Wars Regular" charset="0"/>
                <a:ea typeface="ヒラギノ角ゴ Pro W6" charset="0"/>
                <a:cs typeface="ヒラギノ角ゴ Pro W6" charset="0"/>
                <a:sym typeface="Beast Wars Regular" charset="0"/>
              </a:rPr>
              <a:t/>
            </a:r>
            <a:br>
              <a:rPr lang="en-US" sz="4600" smtClean="0">
                <a:latin typeface="Beast Wars Regular" charset="0"/>
                <a:ea typeface="ヒラギノ角ゴ Pro W6" charset="0"/>
                <a:cs typeface="ヒラギノ角ゴ Pro W6" charset="0"/>
                <a:sym typeface="Beast Wars Regular" charset="0"/>
              </a:rPr>
            </a:br>
            <a:endParaRPr lang="en-US" sz="15000" smtClean="0"/>
          </a:p>
        </p:txBody>
      </p:sp>
      <p:sp>
        <p:nvSpPr>
          <p:cNvPr id="16386" name="Rectangle 2"/>
          <p:cNvSpPr>
            <a:spLocks/>
          </p:cNvSpPr>
          <p:nvPr/>
        </p:nvSpPr>
        <p:spPr bwMode="auto">
          <a:xfrm>
            <a:off x="3352800" y="2324100"/>
            <a:ext cx="17259300" cy="81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66700">
                <a:solidFill>
                  <a:srgbClr val="000000"/>
                </a:solidFill>
                <a:miter lim="800000"/>
                <a:headEnd/>
                <a:tailEnd/>
              </a14:hiddenLine>
            </a:ext>
          </a:extLst>
        </p:spPr>
        <p:txBody>
          <a:bodyPr/>
          <a:lstStyle/>
          <a:p>
            <a:endParaRPr lang="en-US" u="none"/>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114300"/>
            <a:ext cx="27520901" cy="183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24384000" cy="165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9838" y="1150938"/>
            <a:ext cx="9634537" cy="1139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0" y="2895600"/>
            <a:ext cx="77089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1136650"/>
            <a:ext cx="16789400" cy="1143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ow Long? Not L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24200" y="228600"/>
            <a:ext cx="18211800" cy="12287250"/>
          </a:xfrm>
          <a:prstGeom prst="rect">
            <a:avLst/>
          </a:prstGeom>
        </p:spPr>
      </p:pic>
      <p:sp>
        <p:nvSpPr>
          <p:cNvPr id="6" name="TextBox 5"/>
          <p:cNvSpPr txBox="1"/>
          <p:nvPr/>
        </p:nvSpPr>
        <p:spPr>
          <a:xfrm flipH="1">
            <a:off x="-838200" y="12761893"/>
            <a:ext cx="5181600" cy="954107"/>
          </a:xfrm>
          <a:prstGeom prst="rect">
            <a:avLst/>
          </a:prstGeom>
          <a:noFill/>
        </p:spPr>
        <p:txBody>
          <a:bodyPr wrap="square" rtlCol="0">
            <a:spAutoFit/>
          </a:bodyPr>
          <a:lstStyle/>
          <a:p>
            <a:r>
              <a:rPr lang="en-US" dirty="0" smtClean="0"/>
              <a:t>Press play&gt;</a:t>
            </a:r>
            <a:endParaRPr lang="en-US" dirty="0"/>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747838"/>
            <a:ext cx="19537362" cy="1019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1244600"/>
            <a:ext cx="6269037" cy="941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1244600"/>
            <a:ext cx="6267450" cy="941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8900" y="1244600"/>
            <a:ext cx="6267450" cy="941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874713"/>
            <a:ext cx="15916275" cy="1196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1173163"/>
            <a:ext cx="15557500" cy="1135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460500"/>
            <a:ext cx="24003000" cy="174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774700"/>
            <a:ext cx="22305963" cy="1254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7100"/>
            <a:ext cx="24384000" cy="161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1219200"/>
            <a:ext cx="10160000" cy="112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p:cNvSpPr>
          <p:nvPr/>
        </p:nvSpPr>
        <p:spPr bwMode="auto">
          <a:xfrm>
            <a:off x="6667500" y="5905500"/>
            <a:ext cx="16700500"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57200" bIns="0" anchor="ctr"/>
          <a:lstStyle/>
          <a:p>
            <a:pPr>
              <a:lnSpc>
                <a:spcPct val="110000"/>
              </a:lnSpc>
              <a:defRPr/>
            </a:pPr>
            <a:r>
              <a:rPr lang="en-US" sz="7500" u="none">
                <a:solidFill>
                  <a:srgbClr val="FA100F"/>
                </a:solidFill>
                <a:effectLst>
                  <a:outerShdw blurRad="38100" dist="38100" dir="2700000" algn="tl">
                    <a:srgbClr val="FFFFFF"/>
                  </a:outerShdw>
                </a:effectLst>
                <a:latin typeface="Charcoal" charset="0"/>
                <a:ea typeface="ＭＳ Ｐゴシック" charset="0"/>
                <a:cs typeface="Beast Wars Regular" charset="0"/>
              </a:rPr>
              <a:t>Storytelling is about:</a:t>
            </a:r>
          </a:p>
          <a:p>
            <a:pPr>
              <a:lnSpc>
                <a:spcPct val="110000"/>
              </a:lnSpc>
              <a:defRPr/>
            </a:pPr>
            <a:r>
              <a:rPr lang="en-US" sz="7500" u="none">
                <a:solidFill>
                  <a:srgbClr val="FA100F"/>
                </a:solidFill>
                <a:effectLst>
                  <a:outerShdw blurRad="38100" dist="38100" dir="2700000" algn="tl">
                    <a:srgbClr val="FFFFFF"/>
                  </a:outerShdw>
                </a:effectLst>
                <a:latin typeface="Charcoal" charset="0"/>
                <a:ea typeface="ＭＳ Ｐゴシック" charset="0"/>
                <a:cs typeface="Beast Wars Regular" charset="0"/>
              </a:rPr>
              <a:t>Sharing knowledge &amp; values</a:t>
            </a:r>
          </a:p>
          <a:p>
            <a:pPr>
              <a:lnSpc>
                <a:spcPct val="110000"/>
              </a:lnSpc>
              <a:defRPr/>
            </a:pPr>
            <a:r>
              <a:rPr lang="en-US" sz="7500" u="none">
                <a:solidFill>
                  <a:srgbClr val="FA100F"/>
                </a:solidFill>
                <a:effectLst>
                  <a:outerShdw blurRad="38100" dist="38100" dir="2700000" algn="tl">
                    <a:srgbClr val="FFFFFF"/>
                  </a:outerShdw>
                </a:effectLst>
                <a:latin typeface="Charcoal" charset="0"/>
                <a:ea typeface="ＭＳ Ｐゴシック" charset="0"/>
                <a:cs typeface="Beast Wars Regular" charset="0"/>
              </a:rPr>
              <a:t>Developing trust &amp; commitment</a:t>
            </a:r>
          </a:p>
          <a:p>
            <a:pPr>
              <a:lnSpc>
                <a:spcPct val="110000"/>
              </a:lnSpc>
              <a:defRPr/>
            </a:pPr>
            <a:r>
              <a:rPr lang="en-US" sz="7500" u="none">
                <a:solidFill>
                  <a:srgbClr val="FA100F"/>
                </a:solidFill>
                <a:effectLst>
                  <a:outerShdw blurRad="38100" dist="38100" dir="2700000" algn="tl">
                    <a:srgbClr val="FFFFFF"/>
                  </a:outerShdw>
                </a:effectLst>
                <a:latin typeface="Charcoal" charset="0"/>
                <a:ea typeface="ＭＳ Ｐゴシック" charset="0"/>
                <a:cs typeface="Beast Wars Regular" charset="0"/>
              </a:rPr>
              <a:t>Sharing emotions</a:t>
            </a:r>
            <a:endParaRPr lang="en-US" u="none">
              <a:solidFill>
                <a:schemeClr val="tx1"/>
              </a:solidFill>
              <a:latin typeface="Charcoal" charset="0"/>
              <a:ea typeface="ＭＳ Ｐゴシック" charset="0"/>
              <a:cs typeface="Gill Sans" charset="0"/>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685800" y="12147550"/>
            <a:ext cx="6286500" cy="1574800"/>
          </a:xfrm>
        </p:spPr>
        <p:txBody>
          <a:bodyPr rIns="457200"/>
          <a:lstStyle/>
          <a:p>
            <a:pPr eaLnBrk="1" hangingPunct="1">
              <a:defRPr/>
            </a:pPr>
            <a:r>
              <a:rPr lang="en-US" sz="6000" dirty="0"/>
              <a:t>Press play&gt;</a:t>
            </a:r>
            <a:r>
              <a:rPr lang="en-US" sz="9600" dirty="0"/>
              <a:t/>
            </a:r>
            <a:br>
              <a:rPr lang="en-US" sz="9600" dirty="0"/>
            </a:br>
            <a:endParaRPr lang="en-US" sz="2400" dirty="0" smtClean="0">
              <a:solidFill>
                <a:srgbClr val="000000"/>
              </a:solidFill>
              <a:latin typeface="Georgia" charset="0"/>
              <a:ea typeface="ヒラギノ明朝 Pro W3" charset="0"/>
              <a:cs typeface="ヒラギノ明朝 Pro W3" charset="0"/>
              <a:sym typeface="Georgia" charset="0"/>
            </a:endParaRPr>
          </a:p>
        </p:txBody>
      </p:sp>
      <p:pic>
        <p:nvPicPr>
          <p:cNvPr id="2" name="Digital_Stories_UMB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9600" y="381000"/>
            <a:ext cx="16715423" cy="122682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0" y="-203200"/>
            <a:ext cx="18542000" cy="141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300" y="1419225"/>
            <a:ext cx="16281400" cy="1086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6675"/>
            <a:ext cx="24612600" cy="138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0"/>
            <a:ext cx="25550813" cy="140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100" y="1993900"/>
            <a:ext cx="10896600" cy="74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76200" y="2614613"/>
            <a:ext cx="11023600"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24384000" cy="162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927100"/>
            <a:ext cx="15798800" cy="1184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469900"/>
            <a:ext cx="14738350" cy="146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552450"/>
            <a:ext cx="16781462" cy="1258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388" y="2425700"/>
            <a:ext cx="15632112" cy="886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696913"/>
            <a:ext cx="20789900" cy="1211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p:cNvSpPr>
          <p:nvPr/>
        </p:nvSpPr>
        <p:spPr bwMode="auto">
          <a:xfrm>
            <a:off x="3949700" y="539750"/>
            <a:ext cx="16471900" cy="1261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57200" bIns="0" anchor="ctr"/>
          <a:lstStyle/>
          <a:p>
            <a:pPr algn="l"/>
            <a:r>
              <a:rPr lang="en-US" sz="2400" b="1" u="none">
                <a:solidFill>
                  <a:schemeClr val="tx1"/>
                </a:solidFill>
                <a:latin typeface="Georgia" charset="0"/>
                <a:ea typeface="ＭＳ Ｐゴシック" charset="0"/>
                <a:sym typeface="Georgia" charset="0"/>
              </a:rPr>
              <a:t> </a:t>
            </a:r>
          </a:p>
          <a:p>
            <a:pPr algn="l"/>
            <a:endParaRPr lang="en-US" sz="2400" b="1" u="none">
              <a:solidFill>
                <a:schemeClr val="tx1"/>
              </a:solidFill>
              <a:latin typeface="Georgia" charset="0"/>
              <a:ea typeface="ＭＳ Ｐゴシック" charset="0"/>
              <a:sym typeface="Georgia" charset="0"/>
            </a:endParaRPr>
          </a:p>
          <a:p>
            <a:r>
              <a:rPr lang="en-US" sz="3600" u="none"/>
              <a:t>References</a:t>
            </a:r>
          </a:p>
          <a:p>
            <a:r>
              <a:rPr lang="en-US" sz="3600" i="1" u="none"/>
              <a:t>Copy of Corporate Storytelling: frame by frame by Raf Stevens on Prezi</a:t>
            </a:r>
            <a:r>
              <a:rPr lang="en-US" sz="3600" u="none"/>
              <a:t>. (n.d.). Retrieved June 12, 2013, from http://prezi.com/jepjxogcwjfc/copy-of-corporate-storytelling-frame-by-frame/</a:t>
            </a:r>
          </a:p>
          <a:p>
            <a:r>
              <a:rPr lang="en-US" sz="3600" i="1" u="none"/>
              <a:t>Digital Stories @ UMBC</a:t>
            </a:r>
            <a:r>
              <a:rPr lang="en-US" sz="3600" u="none"/>
              <a:t>. (2031). Retrieved June 13, from http://www.umbc.edu/blogs/digitalstories/2009/05/summer_digital_story_workshop.html</a:t>
            </a:r>
          </a:p>
          <a:p>
            <a:r>
              <a:rPr lang="en-US" sz="3600" i="1" u="none"/>
              <a:t>Educational Uses of Digital Storytelling</a:t>
            </a:r>
            <a:r>
              <a:rPr lang="en-US" sz="3600" u="none"/>
              <a:t>. (n.d.). Retrieved June 12, 2013, from http://digitalstorytelling.coe.uh.edu/</a:t>
            </a:r>
          </a:p>
          <a:p>
            <a:r>
              <a:rPr lang="en-US" sz="3600" i="1" u="none"/>
              <a:t>How Long? Not Long!</a:t>
            </a:r>
            <a:r>
              <a:rPr lang="en-US" sz="3600" u="none"/>
              <a:t>. (n.d.). Retrieved June 12, 2013, from http://www.youtube.com/watch?v=TAYITODNvlM&amp;feature=related</a:t>
            </a:r>
          </a:p>
          <a:p>
            <a:r>
              <a:rPr lang="en-US" sz="3600" i="1" u="none"/>
              <a:t>Jay O’Callahan: The Power of Storytelling - 99U</a:t>
            </a:r>
            <a:r>
              <a:rPr lang="en-US" sz="3600" u="none"/>
              <a:t>. (n.d.). Retrieved June 12, 2013, from http://the99percent.com/videos/6857/jay-ocallahan-the-power-of-storytelling</a:t>
            </a:r>
          </a:p>
          <a:p>
            <a:r>
              <a:rPr lang="en-US" sz="3600" i="1" u="none"/>
              <a:t>Sir Ken Robinson: Do schools kill creativity?</a:t>
            </a:r>
            <a:r>
              <a:rPr lang="en-US" sz="3600" u="none"/>
              <a:t>. (n.d.). Retrieved June 11, 2013, from http://www.youtube.com/watch?v=iG9CE55wbtY</a:t>
            </a:r>
          </a:p>
          <a:p>
            <a:r>
              <a:rPr lang="en-US" sz="3600" i="1" u="none"/>
              <a:t>Sir Ken Robinson: Transform Education? Yes, We Must</a:t>
            </a:r>
            <a:r>
              <a:rPr lang="en-US" sz="3600" u="none"/>
              <a:t>. (n.d.). Retrieved June 11, 2013, from http://www.huffingtonpost.com/sir-ken-robinson/transform-education-yes-w_b_157014.html</a:t>
            </a:r>
          </a:p>
          <a:p>
            <a:r>
              <a:rPr lang="en-US" sz="3600" u="none"/>
              <a:t>Retrieved June 11, 2013, from www.umbc.edu/oit/newmedia/studio/digitalstories/projects.php?movie=DSW09_constantine.flv</a:t>
            </a:r>
            <a:endParaRPr lang="en-US" sz="3600" u="none">
              <a:solidFill>
                <a:schemeClr val="tx1"/>
              </a:solidFill>
              <a:latin typeface="Beast Wars Regular" charset="0"/>
              <a:ea typeface="ＭＳ Ｐゴシック" charset="0"/>
              <a:cs typeface="ＭＳ Ｐゴシック" charset="0"/>
              <a:sym typeface="Beast Wars Regular" charset="0"/>
              <a:hlinkClick r:id="rId3"/>
            </a:endParaRPr>
          </a:p>
          <a:p>
            <a:pPr algn="l"/>
            <a:endParaRPr lang="en-US" sz="3600" u="none">
              <a:solidFill>
                <a:schemeClr val="tx1"/>
              </a:solidFill>
              <a:latin typeface="Beast Wars Regular" charset="0"/>
              <a:ea typeface="ＭＳ Ｐゴシック" charset="0"/>
              <a:cs typeface="ＭＳ Ｐゴシック" charset="0"/>
              <a:sym typeface="Beast Wars Regular" charset="0"/>
              <a:hlinkClick r:id="rId3"/>
            </a:endParaRPr>
          </a:p>
          <a:p>
            <a:endParaRPr lang="en-US" u="none">
              <a:solidFill>
                <a:schemeClr val="tx1"/>
              </a:solidFill>
              <a:ea typeface="ＭＳ Ｐゴシック" charset="0"/>
              <a:cs typeface="ＭＳ Ｐゴシック" charset="0"/>
              <a:hlinkClick r:id="rId3"/>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1625600"/>
            <a:ext cx="10464800" cy="104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0713" y="3073400"/>
            <a:ext cx="7634287" cy="756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113" y="2946400"/>
            <a:ext cx="7634287" cy="756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75" y="608013"/>
            <a:ext cx="16446500" cy="1186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0" y="1454150"/>
            <a:ext cx="9063038" cy="881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1330325"/>
            <a:ext cx="9055100" cy="90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325" y="-317500"/>
            <a:ext cx="18948400" cy="143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6502400" y="3009900"/>
            <a:ext cx="20904200" cy="3441700"/>
          </a:xfrm>
        </p:spPr>
        <p:txBody>
          <a:bodyPr rIns="457200"/>
          <a:lstStyle/>
          <a:p>
            <a:pPr eaLnBrk="1" hangingPunct="1">
              <a:lnSpc>
                <a:spcPct val="110000"/>
              </a:lnSpc>
              <a:defRPr/>
            </a:pPr>
            <a:r>
              <a:rPr lang="en-US" sz="9200" smtClean="0">
                <a:solidFill>
                  <a:srgbClr val="FA100F"/>
                </a:solidFill>
                <a:effectLst>
                  <a:outerShdw blurRad="38100" dist="38100" dir="2700000" algn="tl">
                    <a:srgbClr val="FFFFFF"/>
                  </a:outerShdw>
                </a:effectLst>
                <a:latin typeface="Charcoal" charset="0"/>
                <a:cs typeface="Beast Wars Regular" charset="0"/>
              </a:rPr>
              <a:t>What, How, Why?</a:t>
            </a:r>
            <a:r>
              <a:rPr lang="en-US" sz="9200" smtClean="0">
                <a:solidFill>
                  <a:srgbClr val="FA100F"/>
                </a:solidFill>
                <a:effectLst>
                  <a:outerShdw blurRad="38100" dist="38100" dir="2700000" algn="tl">
                    <a:srgbClr val="FFFFFF"/>
                  </a:outerShdw>
                </a:effectLst>
                <a:latin typeface="Beast Wars Regular" charset="0"/>
                <a:ea typeface="ヒラギノ角ゴ Pro W6" charset="0"/>
                <a:cs typeface="ヒラギノ角ゴ Pro W6" charset="0"/>
                <a:sym typeface="Beast Wars Regular" charset="0"/>
              </a:rPr>
              <a:t/>
            </a:r>
            <a:br>
              <a:rPr lang="en-US" sz="9200" smtClean="0">
                <a:solidFill>
                  <a:srgbClr val="FA100F"/>
                </a:solidFill>
                <a:effectLst>
                  <a:outerShdw blurRad="38100" dist="38100" dir="2700000" algn="tl">
                    <a:srgbClr val="FFFFFF"/>
                  </a:outerShdw>
                </a:effectLst>
                <a:latin typeface="Beast Wars Regular" charset="0"/>
                <a:ea typeface="ヒラギノ角ゴ Pro W6" charset="0"/>
                <a:cs typeface="ヒラギノ角ゴ Pro W6" charset="0"/>
                <a:sym typeface="Beast Wars Regular" charset="0"/>
              </a:rPr>
            </a:br>
            <a:endParaRPr lang="en-US" smtClean="0">
              <a:solidFill>
                <a:srgbClr val="FA100F"/>
              </a:solidFill>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525" y="-182563"/>
            <a:ext cx="20789900" cy="138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 W3"/>
        <a:cs typeface="ヒラギノ角ゴ Pro W3"/>
      </a:majorFont>
      <a:minorFont>
        <a:latin typeface="Gill 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sng" strike="noStrike" cap="none" normalizeH="0" baseline="0">
            <a:ln>
              <a:noFill/>
            </a:ln>
            <a:solidFill>
              <a:srgbClr val="009999"/>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128</TotalTime>
  <Pages>0</Pages>
  <Words>1264</Words>
  <Characters>0</Characters>
  <Application>Microsoft Macintosh PowerPoint</Application>
  <PresentationFormat>Custom</PresentationFormat>
  <Lines>0</Lines>
  <Paragraphs>91</Paragraphs>
  <Slides>32</Slides>
  <Notes>32</Notes>
  <HiddenSlides>0</HiddenSlides>
  <MMClips>2</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32</vt:i4>
      </vt:variant>
    </vt:vector>
  </HeadingPairs>
  <TitlesOfParts>
    <vt:vector size="58" baseType="lpstr">
      <vt:lpstr>Gill Sans</vt:lpstr>
      <vt:lpstr>ヒラギノ角ゴ Pro W3</vt:lpstr>
      <vt:lpstr>Arial</vt:lpstr>
      <vt:lpstr>Lucida Grande</vt:lpstr>
      <vt:lpstr>ＭＳ Ｐゴシック</vt:lpstr>
      <vt:lpstr>Charcoal</vt:lpstr>
      <vt:lpstr>ヒラギノ角ゴ Pro W6</vt:lpstr>
      <vt:lpstr>Beast Wars Regular</vt:lpstr>
      <vt:lpstr>Georgia</vt:lpstr>
      <vt:lpstr>ヒラギノ明朝 Pro W3</vt:lpstr>
      <vt:lpstr>ヒラギノ角ゴ ProN W3</vt:lpstr>
      <vt:lpstr>Symbol</vt: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What do the Wright Brothers,  Rev. Martin Luther King,  and Apple have in common? </vt:lpstr>
      <vt:lpstr>PowerPoint Presentation</vt:lpstr>
      <vt:lpstr>PowerPoint Presentation</vt:lpstr>
      <vt:lpstr>PowerPoint Presentation</vt:lpstr>
      <vt:lpstr>PowerPoint Presentation</vt:lpstr>
      <vt:lpstr>PowerPoint Presentation</vt:lpstr>
      <vt:lpstr>PowerPoint Presentation</vt:lpstr>
      <vt:lpstr>What, How, Why?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Press play&gt;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Thank you for your invitation.... John Vaporis  </dc:title>
  <dc:subject/>
  <dc:creator/>
  <cp:keywords/>
  <dc:description/>
  <cp:lastModifiedBy>administrator</cp:lastModifiedBy>
  <cp:revision>17</cp:revision>
  <dcterms:modified xsi:type="dcterms:W3CDTF">2013-06-14T17:06:33Z</dcterms:modified>
</cp:coreProperties>
</file>